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56"/>
  </p:notesMasterIdLst>
  <p:handoutMasterIdLst>
    <p:handoutMasterId r:id="rId57"/>
  </p:handoutMasterIdLst>
  <p:sldIdLst>
    <p:sldId id="256" r:id="rId5"/>
    <p:sldId id="2142533167" r:id="rId6"/>
    <p:sldId id="2142533135" r:id="rId7"/>
    <p:sldId id="258" r:id="rId8"/>
    <p:sldId id="2142533150" r:id="rId9"/>
    <p:sldId id="2142533199" r:id="rId10"/>
    <p:sldId id="2142533169" r:id="rId11"/>
    <p:sldId id="2142533170" r:id="rId12"/>
    <p:sldId id="2142533171" r:id="rId13"/>
    <p:sldId id="2142533185" r:id="rId14"/>
    <p:sldId id="2142533211" r:id="rId15"/>
    <p:sldId id="2142533212" r:id="rId16"/>
    <p:sldId id="2142533093" r:id="rId17"/>
    <p:sldId id="2142533085" r:id="rId18"/>
    <p:sldId id="2142533092" r:id="rId19"/>
    <p:sldId id="2142533173" r:id="rId20"/>
    <p:sldId id="2142533213" r:id="rId21"/>
    <p:sldId id="2142533172" r:id="rId22"/>
    <p:sldId id="2142533189" r:id="rId23"/>
    <p:sldId id="2142533188" r:id="rId24"/>
    <p:sldId id="2142533190" r:id="rId25"/>
    <p:sldId id="2142533198" r:id="rId26"/>
    <p:sldId id="2142533196" r:id="rId27"/>
    <p:sldId id="2142533197" r:id="rId28"/>
    <p:sldId id="2142533133" r:id="rId29"/>
    <p:sldId id="2142533214" r:id="rId30"/>
    <p:sldId id="2142533187" r:id="rId31"/>
    <p:sldId id="2142533176" r:id="rId32"/>
    <p:sldId id="2142533200" r:id="rId33"/>
    <p:sldId id="2142533209" r:id="rId34"/>
    <p:sldId id="2142533201" r:id="rId35"/>
    <p:sldId id="2142533205" r:id="rId36"/>
    <p:sldId id="2142533177" r:id="rId37"/>
    <p:sldId id="2142533208" r:id="rId38"/>
    <p:sldId id="2142533207" r:id="rId39"/>
    <p:sldId id="2142533178" r:id="rId40"/>
    <p:sldId id="2142533168" r:id="rId41"/>
    <p:sldId id="2142533215" r:id="rId42"/>
    <p:sldId id="2142533216" r:id="rId43"/>
    <p:sldId id="2142533217" r:id="rId44"/>
    <p:sldId id="2142533210" r:id="rId45"/>
    <p:sldId id="2142533218" r:id="rId46"/>
    <p:sldId id="2142533203" r:id="rId47"/>
    <p:sldId id="2142533219" r:id="rId48"/>
    <p:sldId id="2142533204" r:id="rId49"/>
    <p:sldId id="2142533182" r:id="rId50"/>
    <p:sldId id="259" r:id="rId51"/>
    <p:sldId id="2142533179" r:id="rId52"/>
    <p:sldId id="2142533191" r:id="rId53"/>
    <p:sldId id="2142533192" r:id="rId54"/>
    <p:sldId id="2142533195" r:id="rId55"/>
  </p:sldIdLst>
  <p:sldSz cx="12192000" cy="6858000"/>
  <p:notesSz cx="6858000" cy="9144000"/>
  <p:custDataLst>
    <p:tags r:id="rId5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gunani Dana" initials="HD" lastIdx="0" clrIdx="0">
    <p:extLst>
      <p:ext uri="{19B8F6BF-5375-455C-9EA6-DF929625EA0E}">
        <p15:presenceInfo xmlns:p15="http://schemas.microsoft.com/office/powerpoint/2012/main" userId="S::DANA.HARGUNANI@dhsoha.state.or.us::0ef73ef5-fc48-4753-aeca-3f6dcb41c97b" providerId="AD"/>
      </p:ext>
    </p:extLst>
  </p:cmAuthor>
  <p:cmAuthor id="2" name="Alyshia Macaysa-Feracota" initials="AMF" lastIdx="0" clrIdx="1">
    <p:extLst>
      <p:ext uri="{19B8F6BF-5375-455C-9EA6-DF929625EA0E}">
        <p15:presenceInfo xmlns:p15="http://schemas.microsoft.com/office/powerpoint/2012/main" userId="7c20ac86d198137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DCF11C-950C-4DE1-972E-32B23137E3B9}" v="12" dt="2022-10-14T04:53:25.512"/>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50" autoAdjust="0"/>
    <p:restoredTop sz="89652" autoAdjust="0"/>
  </p:normalViewPr>
  <p:slideViewPr>
    <p:cSldViewPr snapToGrid="0">
      <p:cViewPr varScale="1">
        <p:scale>
          <a:sx n="64" d="100"/>
          <a:sy n="64" d="100"/>
        </p:scale>
        <p:origin x="690" y="78"/>
      </p:cViewPr>
      <p:guideLst/>
    </p:cSldViewPr>
  </p:slideViewPr>
  <p:outlineViewPr>
    <p:cViewPr>
      <p:scale>
        <a:sx n="33" d="100"/>
        <a:sy n="33" d="100"/>
      </p:scale>
      <p:origin x="0" y="-7856"/>
    </p:cViewPr>
  </p:outlineViewPr>
  <p:notesTextViewPr>
    <p:cViewPr>
      <p:scale>
        <a:sx n="1" d="1"/>
        <a:sy n="1" d="1"/>
      </p:scale>
      <p:origin x="0" y="0"/>
    </p:cViewPr>
  </p:notesTextViewPr>
  <p:sorterViewPr>
    <p:cViewPr>
      <p:scale>
        <a:sx n="130" d="100"/>
        <a:sy n="130" d="100"/>
      </p:scale>
      <p:origin x="0" y="0"/>
    </p:cViewPr>
  </p:sorterViewPr>
  <p:notesViewPr>
    <p:cSldViewPr snapToGrid="0">
      <p:cViewPr varScale="1">
        <p:scale>
          <a:sx n="73" d="100"/>
          <a:sy n="73" d="100"/>
        </p:scale>
        <p:origin x="3702"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ags" Target="tags/tag1.xml"/><Relationship Id="rId5" Type="http://schemas.openxmlformats.org/officeDocument/2006/relationships/slide" Target="slides/slide1.xml"/><Relationship Id="rId61"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64"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commentAuthors" Target="commentAuthor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handoutMaster" Target="handoutMasters/handout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FF8F9E-922E-4642-8D98-AE3397831B75}"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81BBBEB9-7721-411F-BF89-5139656A4D24}" type="parTrans" cxnId="{1F9B7F04-CA9D-44ED-B295-ACD61A42BD1E}">
      <dgm:prSet/>
      <dgm:spPr/>
      <dgm:t>
        <a:bodyPr/>
        <a:lstStyle/>
        <a:p>
          <a:endParaRPr lang="en-US" sz="1400"/>
        </a:p>
      </dgm:t>
    </dgm:pt>
    <dgm:pt modelId="{65C81CE8-909C-476C-AAB3-F6D3F0632888}">
      <dgm:prSet custT="1"/>
      <dgm:spPr>
        <a:solidFill>
          <a:schemeClr val="accent4">
            <a:lumMod val="20000"/>
            <a:lumOff val="80000"/>
            <a:alpha val="50000"/>
          </a:schemeClr>
        </a:solidFill>
        <a:ln w="19050">
          <a:solidFill>
            <a:schemeClr val="accent1"/>
          </a:solidFill>
        </a:ln>
      </dgm:spPr>
      <dgm:t>
        <a:bodyPr/>
        <a:lstStyle/>
        <a:p>
          <a:r>
            <a:rPr lang="es-US" sz="1600" b="1" i="0" strike="noStrike" cap="none" spc="0" baseline="0" dirty="0">
              <a:solidFill>
                <a:srgbClr val="004070"/>
              </a:solidFill>
              <a:effectLst/>
              <a:latin typeface="Arial"/>
              <a:ea typeface="Arial"/>
              <a:cs typeface="Arial"/>
            </a:rPr>
            <a:t>Sitio del</a:t>
          </a:r>
        </a:p>
        <a:p>
          <a:r>
            <a:rPr lang="es-US" sz="1600" b="1" i="0" strike="noStrike" cap="none" spc="0" baseline="0" dirty="0">
              <a:solidFill>
                <a:srgbClr val="004070"/>
              </a:solidFill>
              <a:effectLst/>
              <a:latin typeface="Arial"/>
              <a:ea typeface="Arial"/>
              <a:cs typeface="Arial"/>
            </a:rPr>
            <a:t>desastre</a:t>
          </a:r>
        </a:p>
      </dgm:t>
      <dgm:extLst>
        <a:ext uri="{E40237B7-FDA0-4F09-8148-C483321AD2D9}">
          <dgm14:cNvPr xmlns:dgm14="http://schemas.microsoft.com/office/drawing/2010/diagram" id="0" name="" descr="This object represent 911 services or ambulance care as additional health care delivery resources that can be addressed by crisis care guidance."/>
        </a:ext>
      </dgm:extLst>
    </dgm:pt>
    <dgm:pt modelId="{B52C5F33-62B8-4DFA-A627-C0EB2D6DA41B}" type="sibTrans" cxnId="{1F9B7F04-CA9D-44ED-B295-ACD61A42BD1E}">
      <dgm:prSet/>
      <dgm:spPr/>
      <dgm:t>
        <a:bodyPr/>
        <a:lstStyle/>
        <a:p>
          <a:endParaRPr lang="en-US" sz="1400"/>
        </a:p>
      </dgm:t>
    </dgm:pt>
    <dgm:pt modelId="{2EC589E5-1C3F-4133-B537-C8F668B46295}" type="parTrans" cxnId="{496E0BB3-FE0B-480C-9791-8F369578867B}">
      <dgm:prSet/>
      <dgm:spPr/>
      <dgm:t>
        <a:bodyPr/>
        <a:lstStyle/>
        <a:p>
          <a:endParaRPr lang="en-US" sz="1400"/>
        </a:p>
      </dgm:t>
    </dgm:pt>
    <dgm:pt modelId="{93D048B9-F92B-4B98-B94B-170BF21BD593}">
      <dgm:prSet phldrT="[Text]" custT="1"/>
      <dgm:spPr>
        <a:solidFill>
          <a:schemeClr val="accent4">
            <a:lumMod val="20000"/>
            <a:lumOff val="80000"/>
            <a:alpha val="50000"/>
          </a:schemeClr>
        </a:solidFill>
        <a:ln w="19050">
          <a:solidFill>
            <a:schemeClr val="accent1"/>
          </a:solidFill>
        </a:ln>
      </dgm:spPr>
      <dgm:t>
        <a:bodyPr/>
        <a:lstStyle/>
        <a:p>
          <a:r>
            <a:rPr lang="es-US" sz="1600" b="1" i="0" strike="noStrike" cap="none" spc="0" baseline="0" dirty="0">
              <a:solidFill>
                <a:srgbClr val="004070"/>
              </a:solidFill>
              <a:effectLst/>
              <a:latin typeface="Arial"/>
              <a:ea typeface="Arial"/>
              <a:cs typeface="Arial"/>
            </a:rPr>
            <a:t>911/</a:t>
          </a:r>
        </a:p>
        <a:p>
          <a:r>
            <a:rPr lang="es-US" sz="1600" b="1" i="0" strike="noStrike" cap="none" spc="0" baseline="0" dirty="0">
              <a:solidFill>
                <a:srgbClr val="004070"/>
              </a:solidFill>
              <a:effectLst/>
              <a:latin typeface="Arial"/>
              <a:ea typeface="Arial"/>
              <a:cs typeface="Arial"/>
            </a:rPr>
            <a:t>Ambulancia</a:t>
          </a:r>
        </a:p>
      </dgm:t>
      <dgm:extLst>
        <a:ext uri="{E40237B7-FDA0-4F09-8148-C483321AD2D9}">
          <dgm14:cNvPr xmlns:dgm14="http://schemas.microsoft.com/office/drawing/2010/diagram" id="0" name="" descr="This object represent emergency department care as one of the health care delivery resources that can be addressed by crisis care guidance."/>
        </a:ext>
      </dgm:extLst>
    </dgm:pt>
    <dgm:pt modelId="{B78E7D79-8C0F-4BB5-A6CA-2C9BDE526044}" type="sibTrans" cxnId="{496E0BB3-FE0B-480C-9791-8F369578867B}">
      <dgm:prSet/>
      <dgm:spPr/>
      <dgm:t>
        <a:bodyPr/>
        <a:lstStyle/>
        <a:p>
          <a:endParaRPr lang="en-US" sz="1400"/>
        </a:p>
      </dgm:t>
    </dgm:pt>
    <dgm:pt modelId="{B3755BA6-F66E-4AC6-8148-782DA54096C5}" type="parTrans" cxnId="{52BA763B-5664-4D45-9098-A8AD79BE5C00}">
      <dgm:prSet/>
      <dgm:spPr/>
      <dgm:t>
        <a:bodyPr/>
        <a:lstStyle/>
        <a:p>
          <a:endParaRPr lang="en-US" sz="1400"/>
        </a:p>
      </dgm:t>
    </dgm:pt>
    <dgm:pt modelId="{652C97E1-BE8F-45ED-BFDD-96E791057CD0}">
      <dgm:prSet custT="1"/>
      <dgm:spPr>
        <a:solidFill>
          <a:schemeClr val="accent4">
            <a:lumMod val="20000"/>
            <a:lumOff val="80000"/>
            <a:alpha val="50000"/>
          </a:schemeClr>
        </a:solidFill>
        <a:ln w="19050">
          <a:solidFill>
            <a:schemeClr val="accent1"/>
          </a:solidFill>
        </a:ln>
      </dgm:spPr>
      <dgm:t>
        <a:bodyPr/>
        <a:lstStyle/>
        <a:p>
          <a:pPr algn="ctr"/>
          <a:r>
            <a:rPr lang="es-US" sz="1600" b="1" i="0" strike="noStrike" cap="none" spc="0" baseline="0" dirty="0">
              <a:solidFill>
                <a:srgbClr val="004070"/>
              </a:solidFill>
              <a:effectLst/>
              <a:latin typeface="Arial"/>
              <a:ea typeface="Arial"/>
              <a:cs typeface="Arial"/>
            </a:rPr>
            <a:t>Sala de emergencias</a:t>
          </a:r>
        </a:p>
      </dgm:t>
      <dgm:extLst>
        <a:ext uri="{E40237B7-FDA0-4F09-8148-C483321AD2D9}">
          <dgm14:cNvPr xmlns:dgm14="http://schemas.microsoft.com/office/drawing/2010/diagram" id="0" name="" descr="This object represent hospital, also known as inpatient care, as one of the health care delivery resources that can be addressed by crisis care guidance."/>
        </a:ext>
      </dgm:extLst>
    </dgm:pt>
    <dgm:pt modelId="{97D2C3EC-243A-4378-A64F-6C3797E38E31}" type="sibTrans" cxnId="{52BA763B-5664-4D45-9098-A8AD79BE5C00}">
      <dgm:prSet/>
      <dgm:spPr/>
      <dgm:t>
        <a:bodyPr/>
        <a:lstStyle/>
        <a:p>
          <a:endParaRPr lang="en-US" sz="1400"/>
        </a:p>
      </dgm:t>
    </dgm:pt>
    <dgm:pt modelId="{D7E1382E-D4F4-4E1C-9B49-4EF698D26DC2}" type="parTrans" cxnId="{3F3325EA-FC50-4232-B58A-F38E98CA7DED}">
      <dgm:prSet/>
      <dgm:spPr/>
      <dgm:t>
        <a:bodyPr/>
        <a:lstStyle/>
        <a:p>
          <a:endParaRPr lang="en-US" sz="1400"/>
        </a:p>
      </dgm:t>
    </dgm:pt>
    <dgm:pt modelId="{7EA92E80-0E00-4EA1-B776-EB14E9BF5DAD}">
      <dgm:prSet custT="1"/>
      <dgm:spPr>
        <a:solidFill>
          <a:schemeClr val="accent4">
            <a:lumMod val="20000"/>
            <a:lumOff val="80000"/>
            <a:alpha val="50000"/>
          </a:schemeClr>
        </a:solidFill>
        <a:ln w="19050">
          <a:solidFill>
            <a:schemeClr val="accent1"/>
          </a:solidFill>
        </a:ln>
      </dgm:spPr>
      <dgm:t>
        <a:bodyPr/>
        <a:lstStyle/>
        <a:p>
          <a:r>
            <a:rPr lang="es-US" sz="1600" b="1" i="0" strike="noStrike" cap="none" spc="0" baseline="0" dirty="0">
              <a:solidFill>
                <a:srgbClr val="004070"/>
              </a:solidFill>
              <a:effectLst/>
              <a:latin typeface="Arial"/>
              <a:ea typeface="Arial"/>
              <a:cs typeface="Arial"/>
            </a:rPr>
            <a:t>Hospital- Cirugía, procedimientos </a:t>
          </a:r>
        </a:p>
      </dgm:t>
      <dgm:extLst>
        <a:ext uri="{E40237B7-FDA0-4F09-8148-C483321AD2D9}">
          <dgm14:cNvPr xmlns:dgm14="http://schemas.microsoft.com/office/drawing/2010/diagram" id="0" name="" descr="This object represent critical care, which is a special level of care within a hospital, as one of the health care delivery resources that can be addressed by crisis care guidance."/>
        </a:ext>
      </dgm:extLst>
    </dgm:pt>
    <dgm:pt modelId="{38F5BBCE-6D2C-4C3E-93EA-3592FD71EDE0}" type="sibTrans" cxnId="{3F3325EA-FC50-4232-B58A-F38E98CA7DED}">
      <dgm:prSet/>
      <dgm:spPr/>
      <dgm:t>
        <a:bodyPr/>
        <a:lstStyle/>
        <a:p>
          <a:endParaRPr lang="en-US" sz="1400"/>
        </a:p>
      </dgm:t>
    </dgm:pt>
    <dgm:pt modelId="{C59B7EF1-57E9-4C2D-9BDD-CD55924DDE50}" type="parTrans" cxnId="{5F7C87BE-5F27-43BD-8C78-FF4C740F2372}">
      <dgm:prSet/>
      <dgm:spPr/>
      <dgm:t>
        <a:bodyPr/>
        <a:lstStyle/>
        <a:p>
          <a:endParaRPr lang="en-US" sz="1400"/>
        </a:p>
      </dgm:t>
    </dgm:pt>
    <dgm:pt modelId="{C75EA18E-351F-4940-A605-960F4CAAD90C}">
      <dgm:prSet custT="1"/>
      <dgm:spPr>
        <a:solidFill>
          <a:schemeClr val="accent4">
            <a:lumMod val="20000"/>
            <a:lumOff val="80000"/>
            <a:alpha val="50000"/>
          </a:schemeClr>
        </a:solidFill>
        <a:ln w="19050">
          <a:solidFill>
            <a:schemeClr val="accent1"/>
          </a:solidFill>
        </a:ln>
      </dgm:spPr>
      <dgm:t>
        <a:bodyPr/>
        <a:lstStyle/>
        <a:p>
          <a:r>
            <a:rPr lang="es-US" sz="1600" b="1" i="0" strike="noStrike" cap="none" spc="0" baseline="0" dirty="0">
              <a:solidFill>
                <a:srgbClr val="004070"/>
              </a:solidFill>
              <a:effectLst/>
              <a:latin typeface="Arial"/>
              <a:ea typeface="Arial"/>
              <a:cs typeface="Arial"/>
            </a:rPr>
            <a:t>Unidad de Cuidados Intensivos</a:t>
          </a:r>
          <a:endParaRPr lang="en-US" sz="1600" b="1" dirty="0">
            <a:solidFill>
              <a:schemeClr val="accent1">
                <a:lumMod val="75000"/>
              </a:schemeClr>
            </a:solidFill>
          </a:endParaRPr>
        </a:p>
      </dgm:t>
      <dgm:extLst>
        <a:ext uri="{E40237B7-FDA0-4F09-8148-C483321AD2D9}">
          <dgm14:cNvPr xmlns:dgm14="http://schemas.microsoft.com/office/drawing/2010/diagram" id="0" name="" descr="This object represents skilled nursing facility care, an example of long-term care, as one of the health care delivery resources that can be addressed by crisis care guidance."/>
        </a:ext>
      </dgm:extLst>
    </dgm:pt>
    <dgm:pt modelId="{7F03A8B5-81D9-4752-9314-CB72C7653F72}" type="sibTrans" cxnId="{5F7C87BE-5F27-43BD-8C78-FF4C740F2372}">
      <dgm:prSet/>
      <dgm:spPr/>
      <dgm:t>
        <a:bodyPr/>
        <a:lstStyle/>
        <a:p>
          <a:endParaRPr lang="en-US" sz="1400"/>
        </a:p>
      </dgm:t>
    </dgm:pt>
    <dgm:pt modelId="{17323DB3-DCD5-4070-86F1-5D48CB86BED3}" type="pres">
      <dgm:prSet presAssocID="{6EFF8F9E-922E-4642-8D98-AE3397831B75}" presName="Name0" presStyleCnt="0">
        <dgm:presLayoutVars>
          <dgm:dir/>
          <dgm:resizeHandles val="exact"/>
        </dgm:presLayoutVars>
      </dgm:prSet>
      <dgm:spPr/>
    </dgm:pt>
    <dgm:pt modelId="{183C77A8-25F6-4ECE-B9DA-14B38772F1E0}" type="pres">
      <dgm:prSet presAssocID="{65C81CE8-909C-476C-AAB3-F6D3F0632888}" presName="Name5" presStyleLbl="vennNode1" presStyleIdx="0" presStyleCnt="5">
        <dgm:presLayoutVars>
          <dgm:bulletEnabled val="1"/>
        </dgm:presLayoutVars>
      </dgm:prSet>
      <dgm:spPr/>
    </dgm:pt>
    <dgm:pt modelId="{4183D8A9-6569-401A-81C4-85D23AAC8C3E}" type="pres">
      <dgm:prSet presAssocID="{B52C5F33-62B8-4DFA-A627-C0EB2D6DA41B}" presName="space" presStyleCnt="0"/>
      <dgm:spPr/>
    </dgm:pt>
    <dgm:pt modelId="{3233F556-7DB4-428E-894F-CBFF61C504C6}" type="pres">
      <dgm:prSet presAssocID="{93D048B9-F92B-4B98-B94B-170BF21BD593}" presName="Name5" presStyleLbl="vennNode1" presStyleIdx="1" presStyleCnt="5">
        <dgm:presLayoutVars>
          <dgm:bulletEnabled val="1"/>
        </dgm:presLayoutVars>
      </dgm:prSet>
      <dgm:spPr/>
    </dgm:pt>
    <dgm:pt modelId="{48E5C8E1-4438-42A5-93D0-BCA6B7CBA367}" type="pres">
      <dgm:prSet presAssocID="{B78E7D79-8C0F-4BB5-A6CA-2C9BDE526044}" presName="space" presStyleCnt="0"/>
      <dgm:spPr/>
    </dgm:pt>
    <dgm:pt modelId="{EB70BC66-56BB-41D7-8438-48D87BC383C2}" type="pres">
      <dgm:prSet presAssocID="{652C97E1-BE8F-45ED-BFDD-96E791057CD0}" presName="Name5" presStyleLbl="vennNode1" presStyleIdx="2" presStyleCnt="5">
        <dgm:presLayoutVars>
          <dgm:bulletEnabled val="1"/>
        </dgm:presLayoutVars>
      </dgm:prSet>
      <dgm:spPr/>
    </dgm:pt>
    <dgm:pt modelId="{7E12A5AD-E65B-4E2F-B0DE-241F83BC1260}" type="pres">
      <dgm:prSet presAssocID="{97D2C3EC-243A-4378-A64F-6C3797E38E31}" presName="space" presStyleCnt="0"/>
      <dgm:spPr/>
    </dgm:pt>
    <dgm:pt modelId="{EF4E725E-B7F2-40FC-9D8F-ABF31D0B8E88}" type="pres">
      <dgm:prSet presAssocID="{7EA92E80-0E00-4EA1-B776-EB14E9BF5DAD}" presName="Name5" presStyleLbl="vennNode1" presStyleIdx="3" presStyleCnt="5">
        <dgm:presLayoutVars>
          <dgm:bulletEnabled val="1"/>
        </dgm:presLayoutVars>
      </dgm:prSet>
      <dgm:spPr/>
    </dgm:pt>
    <dgm:pt modelId="{6D73DBAA-90A0-46A4-BC87-AD4752A05E82}" type="pres">
      <dgm:prSet presAssocID="{38F5BBCE-6D2C-4C3E-93EA-3592FD71EDE0}" presName="space" presStyleCnt="0"/>
      <dgm:spPr/>
    </dgm:pt>
    <dgm:pt modelId="{24FD8175-7A84-4D65-A010-59EBA4B16501}" type="pres">
      <dgm:prSet presAssocID="{C75EA18E-351F-4940-A605-960F4CAAD90C}" presName="Name5" presStyleLbl="vennNode1" presStyleIdx="4" presStyleCnt="5">
        <dgm:presLayoutVars>
          <dgm:bulletEnabled val="1"/>
        </dgm:presLayoutVars>
      </dgm:prSet>
      <dgm:spPr/>
    </dgm:pt>
  </dgm:ptLst>
  <dgm:cxnLst>
    <dgm:cxn modelId="{1F9B7F04-CA9D-44ED-B295-ACD61A42BD1E}" srcId="{6EFF8F9E-922E-4642-8D98-AE3397831B75}" destId="{65C81CE8-909C-476C-AAB3-F6D3F0632888}" srcOrd="0" destOrd="0" parTransId="{81BBBEB9-7721-411F-BF89-5139656A4D24}" sibTransId="{B52C5F33-62B8-4DFA-A627-C0EB2D6DA41B}"/>
    <dgm:cxn modelId="{5F90CE2A-7D0C-478E-8D0F-7B68E4D965E4}" type="presOf" srcId="{652C97E1-BE8F-45ED-BFDD-96E791057CD0}" destId="{EB70BC66-56BB-41D7-8438-48D87BC383C2}" srcOrd="0" destOrd="0" presId="urn:microsoft.com/office/officeart/2005/8/layout/venn3"/>
    <dgm:cxn modelId="{52BA763B-5664-4D45-9098-A8AD79BE5C00}" srcId="{6EFF8F9E-922E-4642-8D98-AE3397831B75}" destId="{652C97E1-BE8F-45ED-BFDD-96E791057CD0}" srcOrd="2" destOrd="0" parTransId="{B3755BA6-F66E-4AC6-8148-782DA54096C5}" sibTransId="{97D2C3EC-243A-4378-A64F-6C3797E38E31}"/>
    <dgm:cxn modelId="{AA393B6E-72B3-41B4-8D3C-12A20B1FBEFF}" type="presOf" srcId="{C75EA18E-351F-4940-A605-960F4CAAD90C}" destId="{24FD8175-7A84-4D65-A010-59EBA4B16501}" srcOrd="0" destOrd="0" presId="urn:microsoft.com/office/officeart/2005/8/layout/venn3"/>
    <dgm:cxn modelId="{34450E4F-3993-4361-86AC-3383E1CDC93C}" type="presOf" srcId="{93D048B9-F92B-4B98-B94B-170BF21BD593}" destId="{3233F556-7DB4-428E-894F-CBFF61C504C6}" srcOrd="0" destOrd="0" presId="urn:microsoft.com/office/officeart/2005/8/layout/venn3"/>
    <dgm:cxn modelId="{AFBFA979-4669-4ABC-8870-E0D6B94F17C8}" type="presOf" srcId="{7EA92E80-0E00-4EA1-B776-EB14E9BF5DAD}" destId="{EF4E725E-B7F2-40FC-9D8F-ABF31D0B8E88}" srcOrd="0" destOrd="0" presId="urn:microsoft.com/office/officeart/2005/8/layout/venn3"/>
    <dgm:cxn modelId="{B0D8027F-83FB-44C1-9294-767A2C91D71C}" type="presOf" srcId="{6EFF8F9E-922E-4642-8D98-AE3397831B75}" destId="{17323DB3-DCD5-4070-86F1-5D48CB86BED3}" srcOrd="0" destOrd="0" presId="urn:microsoft.com/office/officeart/2005/8/layout/venn3"/>
    <dgm:cxn modelId="{0B018288-6AB7-4881-A5AA-EF810D303DE3}" type="presOf" srcId="{65C81CE8-909C-476C-AAB3-F6D3F0632888}" destId="{183C77A8-25F6-4ECE-B9DA-14B38772F1E0}" srcOrd="0" destOrd="0" presId="urn:microsoft.com/office/officeart/2005/8/layout/venn3"/>
    <dgm:cxn modelId="{496E0BB3-FE0B-480C-9791-8F369578867B}" srcId="{6EFF8F9E-922E-4642-8D98-AE3397831B75}" destId="{93D048B9-F92B-4B98-B94B-170BF21BD593}" srcOrd="1" destOrd="0" parTransId="{2EC589E5-1C3F-4133-B537-C8F668B46295}" sibTransId="{B78E7D79-8C0F-4BB5-A6CA-2C9BDE526044}"/>
    <dgm:cxn modelId="{5F7C87BE-5F27-43BD-8C78-FF4C740F2372}" srcId="{6EFF8F9E-922E-4642-8D98-AE3397831B75}" destId="{C75EA18E-351F-4940-A605-960F4CAAD90C}" srcOrd="4" destOrd="0" parTransId="{C59B7EF1-57E9-4C2D-9BDD-CD55924DDE50}" sibTransId="{7F03A8B5-81D9-4752-9314-CB72C7653F72}"/>
    <dgm:cxn modelId="{3F3325EA-FC50-4232-B58A-F38E98CA7DED}" srcId="{6EFF8F9E-922E-4642-8D98-AE3397831B75}" destId="{7EA92E80-0E00-4EA1-B776-EB14E9BF5DAD}" srcOrd="3" destOrd="0" parTransId="{D7E1382E-D4F4-4E1C-9B49-4EF698D26DC2}" sibTransId="{38F5BBCE-6D2C-4C3E-93EA-3592FD71EDE0}"/>
    <dgm:cxn modelId="{4394C604-3661-4D19-B7C8-5D9DE8B2DC26}" type="presParOf" srcId="{17323DB3-DCD5-4070-86F1-5D48CB86BED3}" destId="{183C77A8-25F6-4ECE-B9DA-14B38772F1E0}" srcOrd="0" destOrd="0" presId="urn:microsoft.com/office/officeart/2005/8/layout/venn3"/>
    <dgm:cxn modelId="{90637E56-CBE6-4964-8937-DC92FDF4342F}" type="presParOf" srcId="{17323DB3-DCD5-4070-86F1-5D48CB86BED3}" destId="{4183D8A9-6569-401A-81C4-85D23AAC8C3E}" srcOrd="1" destOrd="0" presId="urn:microsoft.com/office/officeart/2005/8/layout/venn3"/>
    <dgm:cxn modelId="{25FC20B7-EB90-488B-B988-7F0BB4AE69AB}" type="presParOf" srcId="{17323DB3-DCD5-4070-86F1-5D48CB86BED3}" destId="{3233F556-7DB4-428E-894F-CBFF61C504C6}" srcOrd="2" destOrd="0" presId="urn:microsoft.com/office/officeart/2005/8/layout/venn3"/>
    <dgm:cxn modelId="{4FA1ADC4-292C-429E-94E0-454EF3958C8E}" type="presParOf" srcId="{17323DB3-DCD5-4070-86F1-5D48CB86BED3}" destId="{48E5C8E1-4438-42A5-93D0-BCA6B7CBA367}" srcOrd="3" destOrd="0" presId="urn:microsoft.com/office/officeart/2005/8/layout/venn3"/>
    <dgm:cxn modelId="{F3126B4E-303E-4814-9C46-B9AABB829F02}" type="presParOf" srcId="{17323DB3-DCD5-4070-86F1-5D48CB86BED3}" destId="{EB70BC66-56BB-41D7-8438-48D87BC383C2}" srcOrd="4" destOrd="0" presId="urn:microsoft.com/office/officeart/2005/8/layout/venn3"/>
    <dgm:cxn modelId="{6AA458E5-BA23-4EB5-A8D4-60BB63D4574F}" type="presParOf" srcId="{17323DB3-DCD5-4070-86F1-5D48CB86BED3}" destId="{7E12A5AD-E65B-4E2F-B0DE-241F83BC1260}" srcOrd="5" destOrd="0" presId="urn:microsoft.com/office/officeart/2005/8/layout/venn3"/>
    <dgm:cxn modelId="{81CC4247-59BE-4822-AACC-A36C2D9119FB}" type="presParOf" srcId="{17323DB3-DCD5-4070-86F1-5D48CB86BED3}" destId="{EF4E725E-B7F2-40FC-9D8F-ABF31D0B8E88}" srcOrd="6" destOrd="0" presId="urn:microsoft.com/office/officeart/2005/8/layout/venn3"/>
    <dgm:cxn modelId="{7CB0FC8C-73D1-41EE-8E16-90075587AAD9}" type="presParOf" srcId="{17323DB3-DCD5-4070-86F1-5D48CB86BED3}" destId="{6D73DBAA-90A0-46A4-BC87-AD4752A05E82}" srcOrd="7" destOrd="0" presId="urn:microsoft.com/office/officeart/2005/8/layout/venn3"/>
    <dgm:cxn modelId="{3FBB8662-7FA2-406F-9432-D76EC1896C07}" type="presParOf" srcId="{17323DB3-DCD5-4070-86F1-5D48CB86BED3}" destId="{24FD8175-7A84-4D65-A010-59EBA4B16501}" srcOrd="8" destOrd="0" presId="urn:microsoft.com/office/officeart/2005/8/layout/venn3"/>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3C77A8-25F6-4ECE-B9DA-14B38772F1E0}">
      <dsp:nvSpPr>
        <dsp:cNvPr id="0" name=""/>
        <dsp:cNvSpPr/>
      </dsp:nvSpPr>
      <dsp:spPr>
        <a:xfrm>
          <a:off x="1339" y="791120"/>
          <a:ext cx="2611933" cy="2611933"/>
        </a:xfrm>
        <a:prstGeom prst="ellipse">
          <a:avLst/>
        </a:prstGeom>
        <a:solidFill>
          <a:schemeClr val="accent4">
            <a:lumMod val="20000"/>
            <a:lumOff val="80000"/>
            <a:alpha val="50000"/>
          </a:schemeClr>
        </a:solidFill>
        <a:ln w="1905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3743" tIns="20320" rIns="143743" bIns="20320" numCol="1" spcCol="1270" anchor="ctr" anchorCtr="0">
          <a:noAutofit/>
        </a:bodyPr>
        <a:lstStyle/>
        <a:p>
          <a:pPr marL="0" lvl="0" indent="0" algn="ctr" defTabSz="711200">
            <a:lnSpc>
              <a:spcPct val="90000"/>
            </a:lnSpc>
            <a:spcBef>
              <a:spcPct val="0"/>
            </a:spcBef>
            <a:spcAft>
              <a:spcPct val="35000"/>
            </a:spcAft>
            <a:buNone/>
          </a:pPr>
          <a:r>
            <a:rPr lang="es-US" sz="1600" b="1" i="0" strike="noStrike" kern="1200" cap="none" spc="0" baseline="0" dirty="0">
              <a:solidFill>
                <a:srgbClr val="004070"/>
              </a:solidFill>
              <a:effectLst/>
              <a:latin typeface="Arial"/>
              <a:ea typeface="Arial"/>
              <a:cs typeface="Arial"/>
            </a:rPr>
            <a:t>Sitio del</a:t>
          </a:r>
        </a:p>
        <a:p>
          <a:pPr marL="0" lvl="0" indent="0" algn="ctr" defTabSz="711200">
            <a:lnSpc>
              <a:spcPct val="90000"/>
            </a:lnSpc>
            <a:spcBef>
              <a:spcPct val="0"/>
            </a:spcBef>
            <a:spcAft>
              <a:spcPct val="35000"/>
            </a:spcAft>
            <a:buNone/>
          </a:pPr>
          <a:r>
            <a:rPr lang="es-US" sz="1600" b="1" i="0" strike="noStrike" kern="1200" cap="none" spc="0" baseline="0" dirty="0">
              <a:solidFill>
                <a:srgbClr val="004070"/>
              </a:solidFill>
              <a:effectLst/>
              <a:latin typeface="Arial"/>
              <a:ea typeface="Arial"/>
              <a:cs typeface="Arial"/>
            </a:rPr>
            <a:t>desastre</a:t>
          </a:r>
        </a:p>
      </dsp:txBody>
      <dsp:txXfrm>
        <a:off x="383848" y="1173629"/>
        <a:ext cx="1846915" cy="1846915"/>
      </dsp:txXfrm>
    </dsp:sp>
    <dsp:sp modelId="{3233F556-7DB4-428E-894F-CBFF61C504C6}">
      <dsp:nvSpPr>
        <dsp:cNvPr id="0" name=""/>
        <dsp:cNvSpPr/>
      </dsp:nvSpPr>
      <dsp:spPr>
        <a:xfrm>
          <a:off x="2090886" y="791120"/>
          <a:ext cx="2611933" cy="2611933"/>
        </a:xfrm>
        <a:prstGeom prst="ellipse">
          <a:avLst/>
        </a:prstGeom>
        <a:solidFill>
          <a:schemeClr val="accent4">
            <a:lumMod val="20000"/>
            <a:lumOff val="80000"/>
            <a:alpha val="50000"/>
          </a:schemeClr>
        </a:solidFill>
        <a:ln w="1905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3743" tIns="20320" rIns="143743" bIns="20320" numCol="1" spcCol="1270" anchor="ctr" anchorCtr="0">
          <a:noAutofit/>
        </a:bodyPr>
        <a:lstStyle/>
        <a:p>
          <a:pPr marL="0" lvl="0" indent="0" algn="ctr" defTabSz="711200">
            <a:lnSpc>
              <a:spcPct val="90000"/>
            </a:lnSpc>
            <a:spcBef>
              <a:spcPct val="0"/>
            </a:spcBef>
            <a:spcAft>
              <a:spcPct val="35000"/>
            </a:spcAft>
            <a:buNone/>
          </a:pPr>
          <a:r>
            <a:rPr lang="es-US" sz="1600" b="1" i="0" strike="noStrike" kern="1200" cap="none" spc="0" baseline="0" dirty="0">
              <a:solidFill>
                <a:srgbClr val="004070"/>
              </a:solidFill>
              <a:effectLst/>
              <a:latin typeface="Arial"/>
              <a:ea typeface="Arial"/>
              <a:cs typeface="Arial"/>
            </a:rPr>
            <a:t>911/</a:t>
          </a:r>
        </a:p>
        <a:p>
          <a:pPr marL="0" lvl="0" indent="0" algn="ctr" defTabSz="711200">
            <a:lnSpc>
              <a:spcPct val="90000"/>
            </a:lnSpc>
            <a:spcBef>
              <a:spcPct val="0"/>
            </a:spcBef>
            <a:spcAft>
              <a:spcPct val="35000"/>
            </a:spcAft>
            <a:buNone/>
          </a:pPr>
          <a:r>
            <a:rPr lang="es-US" sz="1600" b="1" i="0" strike="noStrike" kern="1200" cap="none" spc="0" baseline="0" dirty="0">
              <a:solidFill>
                <a:srgbClr val="004070"/>
              </a:solidFill>
              <a:effectLst/>
              <a:latin typeface="Arial"/>
              <a:ea typeface="Arial"/>
              <a:cs typeface="Arial"/>
            </a:rPr>
            <a:t>Ambulancia</a:t>
          </a:r>
        </a:p>
      </dsp:txBody>
      <dsp:txXfrm>
        <a:off x="2473395" y="1173629"/>
        <a:ext cx="1846915" cy="1846915"/>
      </dsp:txXfrm>
    </dsp:sp>
    <dsp:sp modelId="{EB70BC66-56BB-41D7-8438-48D87BC383C2}">
      <dsp:nvSpPr>
        <dsp:cNvPr id="0" name=""/>
        <dsp:cNvSpPr/>
      </dsp:nvSpPr>
      <dsp:spPr>
        <a:xfrm>
          <a:off x="4180433" y="791120"/>
          <a:ext cx="2611933" cy="2611933"/>
        </a:xfrm>
        <a:prstGeom prst="ellipse">
          <a:avLst/>
        </a:prstGeom>
        <a:solidFill>
          <a:schemeClr val="accent4">
            <a:lumMod val="20000"/>
            <a:lumOff val="80000"/>
            <a:alpha val="50000"/>
          </a:schemeClr>
        </a:solidFill>
        <a:ln w="1905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3743" tIns="20320" rIns="143743" bIns="20320" numCol="1" spcCol="1270" anchor="ctr" anchorCtr="0">
          <a:noAutofit/>
        </a:bodyPr>
        <a:lstStyle/>
        <a:p>
          <a:pPr marL="0" lvl="0" indent="0" algn="ctr" defTabSz="711200">
            <a:lnSpc>
              <a:spcPct val="90000"/>
            </a:lnSpc>
            <a:spcBef>
              <a:spcPct val="0"/>
            </a:spcBef>
            <a:spcAft>
              <a:spcPct val="35000"/>
            </a:spcAft>
            <a:buNone/>
          </a:pPr>
          <a:r>
            <a:rPr lang="es-US" sz="1600" b="1" i="0" strike="noStrike" kern="1200" cap="none" spc="0" baseline="0" dirty="0">
              <a:solidFill>
                <a:srgbClr val="004070"/>
              </a:solidFill>
              <a:effectLst/>
              <a:latin typeface="Arial"/>
              <a:ea typeface="Arial"/>
              <a:cs typeface="Arial"/>
            </a:rPr>
            <a:t>Sala de emergencias</a:t>
          </a:r>
        </a:p>
      </dsp:txBody>
      <dsp:txXfrm>
        <a:off x="4562942" y="1173629"/>
        <a:ext cx="1846915" cy="1846915"/>
      </dsp:txXfrm>
    </dsp:sp>
    <dsp:sp modelId="{EF4E725E-B7F2-40FC-9D8F-ABF31D0B8E88}">
      <dsp:nvSpPr>
        <dsp:cNvPr id="0" name=""/>
        <dsp:cNvSpPr/>
      </dsp:nvSpPr>
      <dsp:spPr>
        <a:xfrm>
          <a:off x="6269980" y="791120"/>
          <a:ext cx="2611933" cy="2611933"/>
        </a:xfrm>
        <a:prstGeom prst="ellipse">
          <a:avLst/>
        </a:prstGeom>
        <a:solidFill>
          <a:schemeClr val="accent4">
            <a:lumMod val="20000"/>
            <a:lumOff val="80000"/>
            <a:alpha val="50000"/>
          </a:schemeClr>
        </a:solidFill>
        <a:ln w="1905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3743" tIns="20320" rIns="143743" bIns="20320" numCol="1" spcCol="1270" anchor="ctr" anchorCtr="0">
          <a:noAutofit/>
        </a:bodyPr>
        <a:lstStyle/>
        <a:p>
          <a:pPr marL="0" lvl="0" indent="0" algn="ctr" defTabSz="711200">
            <a:lnSpc>
              <a:spcPct val="90000"/>
            </a:lnSpc>
            <a:spcBef>
              <a:spcPct val="0"/>
            </a:spcBef>
            <a:spcAft>
              <a:spcPct val="35000"/>
            </a:spcAft>
            <a:buNone/>
          </a:pPr>
          <a:r>
            <a:rPr lang="es-US" sz="1600" b="1" i="0" strike="noStrike" kern="1200" cap="none" spc="0" baseline="0" dirty="0">
              <a:solidFill>
                <a:srgbClr val="004070"/>
              </a:solidFill>
              <a:effectLst/>
              <a:latin typeface="Arial"/>
              <a:ea typeface="Arial"/>
              <a:cs typeface="Arial"/>
            </a:rPr>
            <a:t>Hospital- Cirugía, procedimientos </a:t>
          </a:r>
        </a:p>
      </dsp:txBody>
      <dsp:txXfrm>
        <a:off x="6652489" y="1173629"/>
        <a:ext cx="1846915" cy="1846915"/>
      </dsp:txXfrm>
    </dsp:sp>
    <dsp:sp modelId="{24FD8175-7A84-4D65-A010-59EBA4B16501}">
      <dsp:nvSpPr>
        <dsp:cNvPr id="0" name=""/>
        <dsp:cNvSpPr/>
      </dsp:nvSpPr>
      <dsp:spPr>
        <a:xfrm>
          <a:off x="8359526" y="791120"/>
          <a:ext cx="2611933" cy="2611933"/>
        </a:xfrm>
        <a:prstGeom prst="ellipse">
          <a:avLst/>
        </a:prstGeom>
        <a:solidFill>
          <a:schemeClr val="accent4">
            <a:lumMod val="20000"/>
            <a:lumOff val="80000"/>
            <a:alpha val="50000"/>
          </a:schemeClr>
        </a:solidFill>
        <a:ln w="1905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3743" tIns="20320" rIns="143743" bIns="20320" numCol="1" spcCol="1270" anchor="ctr" anchorCtr="0">
          <a:noAutofit/>
        </a:bodyPr>
        <a:lstStyle/>
        <a:p>
          <a:pPr marL="0" lvl="0" indent="0" algn="ctr" defTabSz="711200">
            <a:lnSpc>
              <a:spcPct val="90000"/>
            </a:lnSpc>
            <a:spcBef>
              <a:spcPct val="0"/>
            </a:spcBef>
            <a:spcAft>
              <a:spcPct val="35000"/>
            </a:spcAft>
            <a:buNone/>
          </a:pPr>
          <a:r>
            <a:rPr lang="es-US" sz="1600" b="1" i="0" strike="noStrike" kern="1200" cap="none" spc="0" baseline="0" dirty="0">
              <a:solidFill>
                <a:srgbClr val="004070"/>
              </a:solidFill>
              <a:effectLst/>
              <a:latin typeface="Arial"/>
              <a:ea typeface="Arial"/>
              <a:cs typeface="Arial"/>
            </a:rPr>
            <a:t>Unidad de Cuidados Intensivos</a:t>
          </a:r>
          <a:endParaRPr lang="en-US" sz="1600" b="1" kern="1200" dirty="0">
            <a:solidFill>
              <a:schemeClr val="accent1">
                <a:lumMod val="75000"/>
              </a:schemeClr>
            </a:solidFill>
          </a:endParaRPr>
        </a:p>
      </dsp:txBody>
      <dsp:txXfrm>
        <a:off x="8742035" y="1173629"/>
        <a:ext cx="1846915" cy="1846915"/>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AF5C7A-8074-453A-9645-B4AFF8BFB3AC}"/>
              </a:ext>
            </a:extLst>
          </p:cNvPr>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5C80D8D-EDDD-4355-934A-D6BC0E02FAF2}"/>
              </a:ext>
            </a:extLst>
          </p:cNvPr>
          <p:cNvSpPr>
            <a:spLocks noGrp="1"/>
          </p:cNvSpPr>
          <p:nvPr>
            <p:ph type="dt" sz="quarter" idx="1"/>
          </p:nvPr>
        </p:nvSpPr>
        <p:spPr>
          <a:xfrm>
            <a:off x="3884613" y="3"/>
            <a:ext cx="2971800" cy="458788"/>
          </a:xfrm>
          <a:prstGeom prst="rect">
            <a:avLst/>
          </a:prstGeom>
        </p:spPr>
        <p:txBody>
          <a:bodyPr vert="horz" lIns="91440" tIns="45720" rIns="91440" bIns="45720" rtlCol="0"/>
          <a:lstStyle>
            <a:lvl1pPr algn="r">
              <a:defRPr sz="1200"/>
            </a:lvl1pPr>
          </a:lstStyle>
          <a:p>
            <a:fld id="{AEA3DA67-D9A6-446D-80CD-CDE92F36FD1E}" type="datetimeFigureOut">
              <a:rPr lang="en-US" smtClean="0"/>
              <a:t>10/19/2022</a:t>
            </a:fld>
            <a:endParaRPr lang="en-US" dirty="0"/>
          </a:p>
        </p:txBody>
      </p:sp>
      <p:sp>
        <p:nvSpPr>
          <p:cNvPr id="4" name="Footer Placeholder 3">
            <a:extLst>
              <a:ext uri="{FF2B5EF4-FFF2-40B4-BE49-F238E27FC236}">
                <a16:creationId xmlns:a16="http://schemas.microsoft.com/office/drawing/2014/main" id="{A0A0BC86-6886-4FA3-A209-ECF7584167E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510144F-BC4E-420B-B81D-AB3FA73BD6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260A496-7704-41F9-832C-A08976571077}" type="slidenum">
              <a:rPr lang="en-US" smtClean="0"/>
              <a:t>‹#›</a:t>
            </a:fld>
            <a:endParaRPr lang="en-US" dirty="0"/>
          </a:p>
        </p:txBody>
      </p:sp>
    </p:spTree>
    <p:extLst>
      <p:ext uri="{BB962C8B-B14F-4D97-AF65-F5344CB8AC3E}">
        <p14:creationId xmlns:p14="http://schemas.microsoft.com/office/powerpoint/2010/main" val="2895574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050"/>
            </a:lvl1pPr>
          </a:lstStyle>
          <a:p>
            <a:fld id="{FBA6815E-6314-43A0-B441-3EE18423FAF2}" type="datetimeFigureOut">
              <a:rPr lang="en-US" smtClean="0"/>
              <a:t>10/19/2022</a:t>
            </a:fld>
            <a:endParaRPr lang="en-US" dirty="0"/>
          </a:p>
        </p:txBody>
      </p:sp>
      <p:sp>
        <p:nvSpPr>
          <p:cNvPr id="4" name="Slide Image Placeholder 3"/>
          <p:cNvSpPr>
            <a:spLocks noGrp="1" noRot="1" noChangeAspect="1"/>
          </p:cNvSpPr>
          <p:nvPr>
            <p:ph type="sldImg" idx="2"/>
          </p:nvPr>
        </p:nvSpPr>
        <p:spPr>
          <a:xfrm>
            <a:off x="730250" y="470442"/>
            <a:ext cx="3568700" cy="2008188"/>
          </a:xfrm>
          <a:prstGeom prst="rect">
            <a:avLst/>
          </a:prstGeom>
          <a:noFill/>
          <a:ln w="12700">
            <a:solidFill>
              <a:schemeClr val="tx1"/>
            </a:solidFill>
          </a:ln>
        </p:spPr>
      </p:sp>
      <p:sp>
        <p:nvSpPr>
          <p:cNvPr id="5" name="Notes Placeholder 4"/>
          <p:cNvSpPr>
            <a:spLocks noGrp="1"/>
          </p:cNvSpPr>
          <p:nvPr>
            <p:ph type="body" sz="quarter" idx="3"/>
          </p:nvPr>
        </p:nvSpPr>
        <p:spPr>
          <a:xfrm>
            <a:off x="731521" y="2599509"/>
            <a:ext cx="5857875" cy="608570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050"/>
            </a:lvl1pPr>
          </a:lstStyle>
          <a:p>
            <a:fld id="{E96F7328-08A7-41DF-A6A0-C5E6644BEDB0}" type="slidenum">
              <a:rPr lang="en-US" smtClean="0"/>
              <a:t>‹#›</a:t>
            </a:fld>
            <a:endParaRPr lang="en-US" dirty="0"/>
          </a:p>
        </p:txBody>
      </p:sp>
      <p:sp>
        <p:nvSpPr>
          <p:cNvPr id="8" name="Rectangle 7">
            <a:extLst>
              <a:ext uri="{FF2B5EF4-FFF2-40B4-BE49-F238E27FC236}">
                <a16:creationId xmlns:a16="http://schemas.microsoft.com/office/drawing/2014/main" id="{DC7C2331-C220-4B5F-BB4B-DAE02EB0B65F}"/>
              </a:ext>
            </a:extLst>
          </p:cNvPr>
          <p:cNvSpPr/>
          <p:nvPr/>
        </p:nvSpPr>
        <p:spPr>
          <a:xfrm>
            <a:off x="0" y="0"/>
            <a:ext cx="365760" cy="914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17972360-137D-402F-BD17-63AEC5153A2F}"/>
              </a:ext>
            </a:extLst>
          </p:cNvPr>
          <p:cNvSpPr/>
          <p:nvPr/>
        </p:nvSpPr>
        <p:spPr>
          <a:xfrm>
            <a:off x="365760" y="0"/>
            <a:ext cx="91440" cy="914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4736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mailto:trey.doty@responderlife.org"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1</a:t>
            </a:fld>
            <a:endParaRPr lang="en-US" dirty="0"/>
          </a:p>
        </p:txBody>
      </p:sp>
    </p:spTree>
    <p:extLst>
      <p:ext uri="{BB962C8B-B14F-4D97-AF65-F5344CB8AC3E}">
        <p14:creationId xmlns:p14="http://schemas.microsoft.com/office/powerpoint/2010/main" val="1659332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13</a:t>
            </a:fld>
            <a:endParaRPr lang="en-US" dirty="0"/>
          </a:p>
        </p:txBody>
      </p:sp>
    </p:spTree>
    <p:extLst>
      <p:ext uri="{BB962C8B-B14F-4D97-AF65-F5344CB8AC3E}">
        <p14:creationId xmlns:p14="http://schemas.microsoft.com/office/powerpoint/2010/main" val="3700478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Changes can occur abruptly or slowly. They can go back and forth across this continuum. There may be a crisis in one resource area (i.e., staffing) while other health care resources are doing fine (i.e., ventilators). The types of resource constraints in the COVID pandemic have changed over time, in part due to the severity of disease with different variants, and also due to the prolonged strain on health care staff, among other reasons.</a:t>
            </a:r>
          </a:p>
        </p:txBody>
      </p:sp>
      <p:sp>
        <p:nvSpPr>
          <p:cNvPr id="4" name="Slide Number Placeholder 3"/>
          <p:cNvSpPr>
            <a:spLocks noGrp="1"/>
          </p:cNvSpPr>
          <p:nvPr>
            <p:ph type="sldNum" sz="quarter" idx="5"/>
          </p:nvPr>
        </p:nvSpPr>
        <p:spPr/>
        <p:txBody>
          <a:bodyPr/>
          <a:lstStyle/>
          <a:p>
            <a:fld id="{E96F7328-08A7-41DF-A6A0-C5E6644BEDB0}" type="slidenum">
              <a:rPr lang="en-US" smtClean="0"/>
              <a:t>14</a:t>
            </a:fld>
            <a:endParaRPr lang="en-US" dirty="0"/>
          </a:p>
        </p:txBody>
      </p:sp>
    </p:spTree>
    <p:extLst>
      <p:ext uri="{BB962C8B-B14F-4D97-AF65-F5344CB8AC3E}">
        <p14:creationId xmlns:p14="http://schemas.microsoft.com/office/powerpoint/2010/main" val="2467011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Needs annotation for accessibility </a:t>
            </a:r>
          </a:p>
          <a:p>
            <a:r>
              <a:rPr lang="en-US" dirty="0"/>
              <a:t>Currently, the Oregon Interim Crisis Care Guidance focuses on care provided in a Critical Care Unit</a:t>
            </a:r>
          </a:p>
        </p:txBody>
      </p:sp>
      <p:sp>
        <p:nvSpPr>
          <p:cNvPr id="4" name="Slide Number Placeholder 3"/>
          <p:cNvSpPr>
            <a:spLocks noGrp="1"/>
          </p:cNvSpPr>
          <p:nvPr>
            <p:ph type="sldNum" sz="quarter" idx="5"/>
          </p:nvPr>
        </p:nvSpPr>
        <p:spPr/>
        <p:txBody>
          <a:bodyPr/>
          <a:lstStyle/>
          <a:p>
            <a:fld id="{E96F7328-08A7-41DF-A6A0-C5E6644BEDB0}" type="slidenum">
              <a:rPr lang="en-US" smtClean="0"/>
              <a:t>15</a:t>
            </a:fld>
            <a:endParaRPr lang="en-US" dirty="0"/>
          </a:p>
        </p:txBody>
      </p:sp>
    </p:spTree>
    <p:extLst>
      <p:ext uri="{BB962C8B-B14F-4D97-AF65-F5344CB8AC3E}">
        <p14:creationId xmlns:p14="http://schemas.microsoft.com/office/powerpoint/2010/main" val="949482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sz="1200" dirty="0">
                <a:solidFill>
                  <a:schemeClr val="accent1">
                    <a:lumMod val="75000"/>
                  </a:schemeClr>
                </a:solidFill>
              </a:rPr>
              <a:t>Prevention of crisis care includes an array of items such as:</a:t>
            </a:r>
          </a:p>
          <a:p>
            <a:pPr marL="457200" indent="-457200">
              <a:buFont typeface="Arial" panose="020B0604020202020204" pitchFamily="34" charset="0"/>
              <a:buChar char="•"/>
            </a:pPr>
            <a:r>
              <a:rPr lang="en-US" sz="1200" dirty="0">
                <a:solidFill>
                  <a:schemeClr val="accent1">
                    <a:lumMod val="75000"/>
                  </a:schemeClr>
                </a:solidFill>
              </a:rPr>
              <a:t>Health justice</a:t>
            </a:r>
          </a:p>
          <a:p>
            <a:pPr marL="457200" indent="-457200">
              <a:buFont typeface="Arial" panose="020B0604020202020204" pitchFamily="34" charset="0"/>
              <a:buChar char="•"/>
            </a:pPr>
            <a:r>
              <a:rPr lang="en-US" sz="1200" dirty="0">
                <a:solidFill>
                  <a:schemeClr val="accent1">
                    <a:lumMod val="75000"/>
                  </a:schemeClr>
                </a:solidFill>
              </a:rPr>
              <a:t>Resource availability and distribution: equipment, beds, staffing</a:t>
            </a:r>
          </a:p>
          <a:p>
            <a:pPr marL="457200" indent="-457200">
              <a:buFont typeface="Arial" panose="020B0604020202020204" pitchFamily="34" charset="0"/>
              <a:buChar char="•"/>
            </a:pPr>
            <a:r>
              <a:rPr lang="en-US" sz="1200" dirty="0">
                <a:solidFill>
                  <a:schemeClr val="accent1">
                    <a:lumMod val="75000"/>
                  </a:schemeClr>
                </a:solidFill>
              </a:rPr>
              <a:t>Emergency preparedness planning with communities facing the greatest health inequities</a:t>
            </a:r>
          </a:p>
          <a:p>
            <a:pPr marL="457200" indent="-457200">
              <a:buFont typeface="Arial" panose="020B0604020202020204" pitchFamily="34" charset="0"/>
              <a:buChar char="•"/>
            </a:pPr>
            <a:r>
              <a:rPr lang="en-US" sz="1200" dirty="0">
                <a:solidFill>
                  <a:schemeClr val="accent1">
                    <a:lumMod val="75000"/>
                  </a:schemeClr>
                </a:solidFill>
              </a:rPr>
              <a:t>Contingency planning: coordination and patient movement at local, state, interstate, federal levels; prevent contingency capacity from becoming a crisis</a:t>
            </a:r>
            <a:endParaRPr lang="en-US" dirty="0">
              <a:solidFill>
                <a:schemeClr val="accent1">
                  <a:lumMod val="75000"/>
                </a:schemeClr>
              </a:solidFill>
            </a:endParaRPr>
          </a:p>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16</a:t>
            </a:fld>
            <a:endParaRPr lang="en-US" dirty="0"/>
          </a:p>
        </p:txBody>
      </p:sp>
    </p:spTree>
    <p:extLst>
      <p:ext uri="{BB962C8B-B14F-4D97-AF65-F5344CB8AC3E}">
        <p14:creationId xmlns:p14="http://schemas.microsoft.com/office/powerpoint/2010/main" val="379245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Historically: the action of sorting items according to quality, from the French word “Trier” to separate out</a:t>
            </a:r>
          </a:p>
          <a:p>
            <a:r>
              <a:rPr lang="en-US" dirty="0"/>
              <a:t>Current sense dates from World War 1, with reference to the military system of assessing the wounded on the battlefield</a:t>
            </a:r>
          </a:p>
          <a:p>
            <a:r>
              <a:rPr lang="en-US" dirty="0"/>
              <a:t>Also triage commonly used in clinics, EMS, ED, urgent care</a:t>
            </a:r>
          </a:p>
          <a:p>
            <a:r>
              <a:rPr lang="en-US" dirty="0"/>
              <a:t>Triage nurse: triage and management of patients over the phone or at presentation to the clinic</a:t>
            </a:r>
          </a:p>
        </p:txBody>
      </p:sp>
      <p:sp>
        <p:nvSpPr>
          <p:cNvPr id="4" name="Slide Number Placeholder 3"/>
          <p:cNvSpPr>
            <a:spLocks noGrp="1"/>
          </p:cNvSpPr>
          <p:nvPr>
            <p:ph type="sldNum" sz="quarter" idx="5"/>
          </p:nvPr>
        </p:nvSpPr>
        <p:spPr/>
        <p:txBody>
          <a:bodyPr/>
          <a:lstStyle/>
          <a:p>
            <a:fld id="{E96F7328-08A7-41DF-A6A0-C5E6644BEDB0}" type="slidenum">
              <a:rPr lang="en-US" smtClean="0"/>
              <a:t>18</a:t>
            </a:fld>
            <a:endParaRPr lang="en-US" dirty="0"/>
          </a:p>
        </p:txBody>
      </p:sp>
    </p:spTree>
    <p:extLst>
      <p:ext uri="{BB962C8B-B14F-4D97-AF65-F5344CB8AC3E}">
        <p14:creationId xmlns:p14="http://schemas.microsoft.com/office/powerpoint/2010/main" val="34639548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Data collection, review, iterative learning and improvement</a:t>
            </a:r>
          </a:p>
        </p:txBody>
      </p:sp>
      <p:sp>
        <p:nvSpPr>
          <p:cNvPr id="4" name="Slide Number Placeholder 3"/>
          <p:cNvSpPr>
            <a:spLocks noGrp="1"/>
          </p:cNvSpPr>
          <p:nvPr>
            <p:ph type="sldNum" sz="quarter" idx="5"/>
          </p:nvPr>
        </p:nvSpPr>
        <p:spPr/>
        <p:txBody>
          <a:bodyPr/>
          <a:lstStyle/>
          <a:p>
            <a:fld id="{E96F7328-08A7-41DF-A6A0-C5E6644BEDB0}" type="slidenum">
              <a:rPr lang="en-US" smtClean="0"/>
              <a:t>19</a:t>
            </a:fld>
            <a:endParaRPr lang="en-US" dirty="0"/>
          </a:p>
        </p:txBody>
      </p:sp>
    </p:spTree>
    <p:extLst>
      <p:ext uri="{BB962C8B-B14F-4D97-AF65-F5344CB8AC3E}">
        <p14:creationId xmlns:p14="http://schemas.microsoft.com/office/powerpoint/2010/main" val="2545099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Should first bullet be “Advance health justice” instead?</a:t>
            </a:r>
          </a:p>
          <a:p>
            <a:endParaRPr lang="en-US" dirty="0"/>
          </a:p>
          <a:p>
            <a:endParaRPr lang="en-US" dirty="0"/>
          </a:p>
          <a:p>
            <a:endParaRPr lang="en-US" dirty="0"/>
          </a:p>
          <a:p>
            <a:r>
              <a:rPr lang="en-US" dirty="0"/>
              <a:t>Principles: </a:t>
            </a:r>
          </a:p>
          <a:p>
            <a:r>
              <a:rPr lang="en-US" dirty="0"/>
              <a:t>Non-discrimination</a:t>
            </a:r>
          </a:p>
          <a:p>
            <a:r>
              <a:rPr lang="en-US" dirty="0"/>
              <a:t>Health Equity</a:t>
            </a:r>
          </a:p>
          <a:p>
            <a:r>
              <a:rPr lang="en-US" dirty="0"/>
              <a:t>Patient-led Decision Making</a:t>
            </a:r>
          </a:p>
          <a:p>
            <a:r>
              <a:rPr lang="en-US" dirty="0"/>
              <a:t>Transparent Communication</a:t>
            </a:r>
          </a:p>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20</a:t>
            </a:fld>
            <a:endParaRPr lang="en-US" dirty="0"/>
          </a:p>
        </p:txBody>
      </p:sp>
    </p:spTree>
    <p:extLst>
      <p:ext uri="{BB962C8B-B14F-4D97-AF65-F5344CB8AC3E}">
        <p14:creationId xmlns:p14="http://schemas.microsoft.com/office/powerpoint/2010/main" val="6562392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“the way forward” Schmidt et al.</a:t>
            </a:r>
          </a:p>
        </p:txBody>
      </p:sp>
      <p:sp>
        <p:nvSpPr>
          <p:cNvPr id="4" name="Slide Number Placeholder 3"/>
          <p:cNvSpPr>
            <a:spLocks noGrp="1"/>
          </p:cNvSpPr>
          <p:nvPr>
            <p:ph type="sldNum" sz="quarter" idx="5"/>
          </p:nvPr>
        </p:nvSpPr>
        <p:spPr/>
        <p:txBody>
          <a:bodyPr/>
          <a:lstStyle/>
          <a:p>
            <a:fld id="{E96F7328-08A7-41DF-A6A0-C5E6644BEDB0}" type="slidenum">
              <a:rPr lang="en-US" smtClean="0"/>
              <a:t>21</a:t>
            </a:fld>
            <a:endParaRPr lang="en-US" dirty="0"/>
          </a:p>
        </p:txBody>
      </p:sp>
    </p:spTree>
    <p:extLst>
      <p:ext uri="{BB962C8B-B14F-4D97-AF65-F5344CB8AC3E}">
        <p14:creationId xmlns:p14="http://schemas.microsoft.com/office/powerpoint/2010/main" val="25486342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22</a:t>
            </a:fld>
            <a:endParaRPr lang="en-US" dirty="0"/>
          </a:p>
        </p:txBody>
      </p:sp>
    </p:spTree>
    <p:extLst>
      <p:ext uri="{BB962C8B-B14F-4D97-AF65-F5344CB8AC3E}">
        <p14:creationId xmlns:p14="http://schemas.microsoft.com/office/powerpoint/2010/main" val="3374859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23</a:t>
            </a:fld>
            <a:endParaRPr lang="en-US" dirty="0"/>
          </a:p>
        </p:txBody>
      </p:sp>
    </p:spTree>
    <p:extLst>
      <p:ext uri="{BB962C8B-B14F-4D97-AF65-F5344CB8AC3E}">
        <p14:creationId xmlns:p14="http://schemas.microsoft.com/office/powerpoint/2010/main" val="7100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2</a:t>
            </a:fld>
            <a:endParaRPr lang="en-US" dirty="0"/>
          </a:p>
        </p:txBody>
      </p:sp>
    </p:spTree>
    <p:extLst>
      <p:ext uri="{BB962C8B-B14F-4D97-AF65-F5344CB8AC3E}">
        <p14:creationId xmlns:p14="http://schemas.microsoft.com/office/powerpoint/2010/main" val="19777504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24</a:t>
            </a:fld>
            <a:endParaRPr lang="en-US" dirty="0"/>
          </a:p>
        </p:txBody>
      </p:sp>
    </p:spTree>
    <p:extLst>
      <p:ext uri="{BB962C8B-B14F-4D97-AF65-F5344CB8AC3E}">
        <p14:creationId xmlns:p14="http://schemas.microsoft.com/office/powerpoint/2010/main" val="37746930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Survivability- also considered a “utilitarian approach”</a:t>
            </a:r>
          </a:p>
          <a:p>
            <a:r>
              <a:rPr lang="en-US" dirty="0"/>
              <a:t>Factors that should be excluded from consideration when allocating resources in a crisis: presence of underlying conditions or disabilities, life expectancy, resource utilization and quality of life, baseline/future resource needs</a:t>
            </a:r>
          </a:p>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27</a:t>
            </a:fld>
            <a:endParaRPr lang="en-US" dirty="0"/>
          </a:p>
        </p:txBody>
      </p:sp>
    </p:spTree>
    <p:extLst>
      <p:ext uri="{BB962C8B-B14F-4D97-AF65-F5344CB8AC3E}">
        <p14:creationId xmlns:p14="http://schemas.microsoft.com/office/powerpoint/2010/main" val="15575945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28</a:t>
            </a:fld>
            <a:endParaRPr lang="en-US" dirty="0"/>
          </a:p>
        </p:txBody>
      </p:sp>
    </p:spTree>
    <p:extLst>
      <p:ext uri="{BB962C8B-B14F-4D97-AF65-F5344CB8AC3E}">
        <p14:creationId xmlns:p14="http://schemas.microsoft.com/office/powerpoint/2010/main" val="38884226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This is a modified version of the SOFA tool. Used to predict the likelihood of death in an ICU. The higher the score, the more likely a patient’s death.</a:t>
            </a:r>
          </a:p>
          <a:p>
            <a:r>
              <a:rPr lang="en-US" dirty="0"/>
              <a:t>Needs annotation.</a:t>
            </a:r>
          </a:p>
          <a:p>
            <a:r>
              <a:rPr lang="en-US" dirty="0"/>
              <a:t>Need reference.</a:t>
            </a:r>
          </a:p>
        </p:txBody>
      </p:sp>
      <p:sp>
        <p:nvSpPr>
          <p:cNvPr id="4" name="Slide Number Placeholder 3"/>
          <p:cNvSpPr>
            <a:spLocks noGrp="1"/>
          </p:cNvSpPr>
          <p:nvPr>
            <p:ph type="sldNum" sz="quarter" idx="5"/>
          </p:nvPr>
        </p:nvSpPr>
        <p:spPr/>
        <p:txBody>
          <a:bodyPr/>
          <a:lstStyle/>
          <a:p>
            <a:fld id="{E96F7328-08A7-41DF-A6A0-C5E6644BEDB0}" type="slidenum">
              <a:rPr lang="en-US" smtClean="0"/>
              <a:t>29</a:t>
            </a:fld>
            <a:endParaRPr lang="en-US" dirty="0"/>
          </a:p>
        </p:txBody>
      </p:sp>
    </p:spTree>
    <p:extLst>
      <p:ext uri="{BB962C8B-B14F-4D97-AF65-F5344CB8AC3E}">
        <p14:creationId xmlns:p14="http://schemas.microsoft.com/office/powerpoint/2010/main" val="21546632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Considered “objective” and “Neutral”, but many concerns…especially emerging during the COVID-19 pandemic.</a:t>
            </a:r>
          </a:p>
        </p:txBody>
      </p:sp>
      <p:sp>
        <p:nvSpPr>
          <p:cNvPr id="4" name="Slide Number Placeholder 3"/>
          <p:cNvSpPr>
            <a:spLocks noGrp="1"/>
          </p:cNvSpPr>
          <p:nvPr>
            <p:ph type="sldNum" sz="quarter" idx="5"/>
          </p:nvPr>
        </p:nvSpPr>
        <p:spPr/>
        <p:txBody>
          <a:bodyPr/>
          <a:lstStyle/>
          <a:p>
            <a:fld id="{E96F7328-08A7-41DF-A6A0-C5E6644BEDB0}" type="slidenum">
              <a:rPr lang="en-US" smtClean="0"/>
              <a:t>30</a:t>
            </a:fld>
            <a:endParaRPr lang="en-US" dirty="0"/>
          </a:p>
        </p:txBody>
      </p:sp>
    </p:spTree>
    <p:extLst>
      <p:ext uri="{BB962C8B-B14F-4D97-AF65-F5344CB8AC3E}">
        <p14:creationId xmlns:p14="http://schemas.microsoft.com/office/powerpoint/2010/main" val="16958948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31</a:t>
            </a:fld>
            <a:endParaRPr lang="en-US" dirty="0"/>
          </a:p>
        </p:txBody>
      </p:sp>
    </p:spTree>
    <p:extLst>
      <p:ext uri="{BB962C8B-B14F-4D97-AF65-F5344CB8AC3E}">
        <p14:creationId xmlns:p14="http://schemas.microsoft.com/office/powerpoint/2010/main" val="17945549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Final conclusion: </a:t>
            </a:r>
            <a:r>
              <a:rPr lang="en-US" sz="1200" b="0" i="0" u="none" strike="noStrike" kern="1200" baseline="0" dirty="0">
                <a:solidFill>
                  <a:schemeClr val="tx1"/>
                </a:solidFill>
                <a:latin typeface="+mn-lt"/>
                <a:ea typeface="+mn-ea"/>
                <a:cs typeface="+mn-cs"/>
              </a:rPr>
              <a:t>Therefore, using SOFA score to allocate resources has the</a:t>
            </a:r>
          </a:p>
          <a:p>
            <a:r>
              <a:rPr lang="en-US" sz="1200" b="0" i="0" u="none" strike="noStrike" kern="1200" baseline="0" dirty="0">
                <a:solidFill>
                  <a:schemeClr val="tx1"/>
                </a:solidFill>
                <a:latin typeface="+mn-lt"/>
                <a:ea typeface="+mn-ea"/>
                <a:cs typeface="+mn-cs"/>
              </a:rPr>
              <a:t>potential to exacerbate racial inequities by disproportionately denying care to Black patients</a:t>
            </a:r>
          </a:p>
          <a:p>
            <a:r>
              <a:rPr lang="en-US" sz="1200" b="0" i="0" u="none" strike="noStrike" kern="1200" baseline="0" dirty="0">
                <a:solidFill>
                  <a:schemeClr val="tx1"/>
                </a:solidFill>
                <a:latin typeface="+mn-lt"/>
                <a:ea typeface="+mn-ea"/>
                <a:cs typeface="+mn-cs"/>
              </a:rPr>
              <a:t>and should not be used to determine access to care. Healthcare systems must develop and</a:t>
            </a:r>
          </a:p>
          <a:p>
            <a:r>
              <a:rPr lang="en-US" sz="1200" b="0" i="0" u="none" strike="noStrike" kern="1200" baseline="0" dirty="0">
                <a:solidFill>
                  <a:schemeClr val="tx1"/>
                </a:solidFill>
                <a:latin typeface="+mn-lt"/>
                <a:ea typeface="+mn-ea"/>
                <a:cs typeface="+mn-cs"/>
              </a:rPr>
              <a:t>use COVID-19 triage protocols that prioritize equity.</a:t>
            </a:r>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32</a:t>
            </a:fld>
            <a:endParaRPr lang="en-US" dirty="0"/>
          </a:p>
        </p:txBody>
      </p:sp>
    </p:spTree>
    <p:extLst>
      <p:ext uri="{BB962C8B-B14F-4D97-AF65-F5344CB8AC3E}">
        <p14:creationId xmlns:p14="http://schemas.microsoft.com/office/powerpoint/2010/main" val="22825000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“equity weights”</a:t>
            </a:r>
          </a:p>
          <a:p>
            <a:r>
              <a:rPr lang="en-US" dirty="0"/>
              <a:t>Modifications: not validated and therefore unclear impact; further use of the role of race corrections that rely on assumptions of race-based differences?</a:t>
            </a:r>
          </a:p>
        </p:txBody>
      </p:sp>
      <p:sp>
        <p:nvSpPr>
          <p:cNvPr id="4" name="Slide Number Placeholder 3"/>
          <p:cNvSpPr>
            <a:spLocks noGrp="1"/>
          </p:cNvSpPr>
          <p:nvPr>
            <p:ph type="sldNum" sz="quarter" idx="5"/>
          </p:nvPr>
        </p:nvSpPr>
        <p:spPr/>
        <p:txBody>
          <a:bodyPr/>
          <a:lstStyle/>
          <a:p>
            <a:fld id="{E96F7328-08A7-41DF-A6A0-C5E6644BEDB0}" type="slidenum">
              <a:rPr lang="en-US" smtClean="0"/>
              <a:t>33</a:t>
            </a:fld>
            <a:endParaRPr lang="en-US" dirty="0"/>
          </a:p>
        </p:txBody>
      </p:sp>
    </p:spTree>
    <p:extLst>
      <p:ext uri="{BB962C8B-B14F-4D97-AF65-F5344CB8AC3E}">
        <p14:creationId xmlns:p14="http://schemas.microsoft.com/office/powerpoint/2010/main" val="26795289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34</a:t>
            </a:fld>
            <a:endParaRPr lang="en-US" dirty="0"/>
          </a:p>
        </p:txBody>
      </p:sp>
    </p:spTree>
    <p:extLst>
      <p:ext uri="{BB962C8B-B14F-4D97-AF65-F5344CB8AC3E}">
        <p14:creationId xmlns:p14="http://schemas.microsoft.com/office/powerpoint/2010/main" val="28315463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35</a:t>
            </a:fld>
            <a:endParaRPr lang="en-US" dirty="0"/>
          </a:p>
        </p:txBody>
      </p:sp>
    </p:spTree>
    <p:extLst>
      <p:ext uri="{BB962C8B-B14F-4D97-AF65-F5344CB8AC3E}">
        <p14:creationId xmlns:p14="http://schemas.microsoft.com/office/powerpoint/2010/main" val="1467386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33BC3-085A-2745-B2F5-D3E2BAFE8334}" type="slidenum">
              <a:rPr lang="en-US" smtClean="0"/>
              <a:t>3</a:t>
            </a:fld>
            <a:endParaRPr lang="en-US" dirty="0"/>
          </a:p>
        </p:txBody>
      </p:sp>
    </p:spTree>
    <p:extLst>
      <p:ext uri="{BB962C8B-B14F-4D97-AF65-F5344CB8AC3E}">
        <p14:creationId xmlns:p14="http://schemas.microsoft.com/office/powerpoint/2010/main" val="25563047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36</a:t>
            </a:fld>
            <a:endParaRPr lang="en-US" dirty="0"/>
          </a:p>
        </p:txBody>
      </p:sp>
    </p:spTree>
    <p:extLst>
      <p:ext uri="{BB962C8B-B14F-4D97-AF65-F5344CB8AC3E}">
        <p14:creationId xmlns:p14="http://schemas.microsoft.com/office/powerpoint/2010/main" val="26903016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37</a:t>
            </a:fld>
            <a:endParaRPr lang="en-US" dirty="0"/>
          </a:p>
        </p:txBody>
      </p:sp>
    </p:spTree>
    <p:extLst>
      <p:ext uri="{BB962C8B-B14F-4D97-AF65-F5344CB8AC3E}">
        <p14:creationId xmlns:p14="http://schemas.microsoft.com/office/powerpoint/2010/main" val="15615778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Do not deprioritize for: Underlying conditions, disability, life expectancy, resource utilization and quality of life; do not take away or deprioritize due to personal ventilator</a:t>
            </a:r>
          </a:p>
          <a:p>
            <a:endParaRPr lang="en-US" dirty="0"/>
          </a:p>
          <a:p>
            <a:r>
              <a:rPr lang="en-US" dirty="0"/>
              <a:t>OHA has chosen not including disadvantage indices in the interim crisis care guidelines, wanting to explore this as part of this work for further deliberation with this committee and the public</a:t>
            </a:r>
          </a:p>
        </p:txBody>
      </p:sp>
      <p:sp>
        <p:nvSpPr>
          <p:cNvPr id="4" name="Slide Number Placeholder 3"/>
          <p:cNvSpPr>
            <a:spLocks noGrp="1"/>
          </p:cNvSpPr>
          <p:nvPr>
            <p:ph type="sldNum" sz="quarter" idx="5"/>
          </p:nvPr>
        </p:nvSpPr>
        <p:spPr/>
        <p:txBody>
          <a:bodyPr/>
          <a:lstStyle/>
          <a:p>
            <a:fld id="{E96F7328-08A7-41DF-A6A0-C5E6644BEDB0}" type="slidenum">
              <a:rPr lang="en-US" smtClean="0"/>
              <a:t>38</a:t>
            </a:fld>
            <a:endParaRPr lang="en-US" dirty="0"/>
          </a:p>
        </p:txBody>
      </p:sp>
    </p:spTree>
    <p:extLst>
      <p:ext uri="{BB962C8B-B14F-4D97-AF65-F5344CB8AC3E}">
        <p14:creationId xmlns:p14="http://schemas.microsoft.com/office/powerpoint/2010/main" val="9517600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Name that it is not just communities of color, but also communities with disabilities, elders, and all intersections of marginalized peoples.</a:t>
            </a:r>
          </a:p>
        </p:txBody>
      </p:sp>
      <p:sp>
        <p:nvSpPr>
          <p:cNvPr id="4" name="Slide Number Placeholder 3"/>
          <p:cNvSpPr>
            <a:spLocks noGrp="1"/>
          </p:cNvSpPr>
          <p:nvPr>
            <p:ph type="sldNum" sz="quarter" idx="5"/>
          </p:nvPr>
        </p:nvSpPr>
        <p:spPr/>
        <p:txBody>
          <a:bodyPr/>
          <a:lstStyle/>
          <a:p>
            <a:fld id="{E96F7328-08A7-41DF-A6A0-C5E6644BEDB0}" type="slidenum">
              <a:rPr lang="en-US" smtClean="0"/>
              <a:t>41</a:t>
            </a:fld>
            <a:endParaRPr lang="en-US" dirty="0"/>
          </a:p>
        </p:txBody>
      </p:sp>
    </p:spTree>
    <p:extLst>
      <p:ext uri="{BB962C8B-B14F-4D97-AF65-F5344CB8AC3E}">
        <p14:creationId xmlns:p14="http://schemas.microsoft.com/office/powerpoint/2010/main" val="34173937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42</a:t>
            </a:fld>
            <a:endParaRPr lang="en-US" dirty="0"/>
          </a:p>
        </p:txBody>
      </p:sp>
    </p:spTree>
    <p:extLst>
      <p:ext uri="{BB962C8B-B14F-4D97-AF65-F5344CB8AC3E}">
        <p14:creationId xmlns:p14="http://schemas.microsoft.com/office/powerpoint/2010/main" val="9639698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To be removed for presentation once translated (save for subcommittee work)</a:t>
            </a:r>
          </a:p>
        </p:txBody>
      </p:sp>
      <p:sp>
        <p:nvSpPr>
          <p:cNvPr id="4" name="Slide Number Placeholder 3"/>
          <p:cNvSpPr>
            <a:spLocks noGrp="1"/>
          </p:cNvSpPr>
          <p:nvPr>
            <p:ph type="sldNum" sz="quarter" idx="5"/>
          </p:nvPr>
        </p:nvSpPr>
        <p:spPr/>
        <p:txBody>
          <a:bodyPr/>
          <a:lstStyle/>
          <a:p>
            <a:fld id="{E96F7328-08A7-41DF-A6A0-C5E6644BEDB0}" type="slidenum">
              <a:rPr lang="en-US" smtClean="0"/>
              <a:t>48</a:t>
            </a:fld>
            <a:endParaRPr lang="en-US" dirty="0"/>
          </a:p>
        </p:txBody>
      </p:sp>
    </p:spTree>
    <p:extLst>
      <p:ext uri="{BB962C8B-B14F-4D97-AF65-F5344CB8AC3E}">
        <p14:creationId xmlns:p14="http://schemas.microsoft.com/office/powerpoint/2010/main" val="8185440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To be removed for presentation (save for subcommittee work)</a:t>
            </a:r>
          </a:p>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49</a:t>
            </a:fld>
            <a:endParaRPr lang="en-US" dirty="0"/>
          </a:p>
        </p:txBody>
      </p:sp>
    </p:spTree>
    <p:extLst>
      <p:ext uri="{BB962C8B-B14F-4D97-AF65-F5344CB8AC3E}">
        <p14:creationId xmlns:p14="http://schemas.microsoft.com/office/powerpoint/2010/main" val="3228167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To be removed for presentation (save for subcommittee work)</a:t>
            </a:r>
          </a:p>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50</a:t>
            </a:fld>
            <a:endParaRPr lang="en-US" dirty="0"/>
          </a:p>
        </p:txBody>
      </p:sp>
    </p:spTree>
    <p:extLst>
      <p:ext uri="{BB962C8B-B14F-4D97-AF65-F5344CB8AC3E}">
        <p14:creationId xmlns:p14="http://schemas.microsoft.com/office/powerpoint/2010/main" val="12663960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To be removed for presentation (save for subcommittee work)</a:t>
            </a:r>
          </a:p>
          <a:p>
            <a:endParaRPr lang="en-US" dirty="0"/>
          </a:p>
          <a:p>
            <a:endParaRPr lang="en-US" dirty="0"/>
          </a:p>
          <a:p>
            <a:r>
              <a:rPr lang="en-US" dirty="0"/>
              <a:t>Note: OHA is aware that other states and some Oregon hospitals consider additional factors during triage or tie breaker situations, including but not limited to pregnancy status and a patient’s Area Deprivation Index.6 OHA has chosen not to specifically recommend these factors until they can be further discussed in a more inclusive process as part of the Oregon Resource Allocation Advisory Committee deliberations.</a:t>
            </a:r>
          </a:p>
          <a:p>
            <a:r>
              <a:rPr lang="en-US" dirty="0"/>
              <a:t>Treatment decisions should not include consideration of long-term survival, quality-of-life judgments, past or future use of medical or social resources, resource intensity, or duration of resource need.</a:t>
            </a:r>
          </a:p>
        </p:txBody>
      </p:sp>
      <p:sp>
        <p:nvSpPr>
          <p:cNvPr id="4" name="Slide Number Placeholder 3"/>
          <p:cNvSpPr>
            <a:spLocks noGrp="1"/>
          </p:cNvSpPr>
          <p:nvPr>
            <p:ph type="sldNum" sz="quarter" idx="5"/>
          </p:nvPr>
        </p:nvSpPr>
        <p:spPr/>
        <p:txBody>
          <a:bodyPr/>
          <a:lstStyle/>
          <a:p>
            <a:fld id="{E96F7328-08A7-41DF-A6A0-C5E6644BEDB0}" type="slidenum">
              <a:rPr lang="en-US" smtClean="0"/>
              <a:t>51</a:t>
            </a:fld>
            <a:endParaRPr lang="en-US" dirty="0"/>
          </a:p>
        </p:txBody>
      </p:sp>
    </p:spTree>
    <p:extLst>
      <p:ext uri="{BB962C8B-B14F-4D97-AF65-F5344CB8AC3E}">
        <p14:creationId xmlns:p14="http://schemas.microsoft.com/office/powerpoint/2010/main" val="1931513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33BC3-085A-2745-B2F5-D3E2BAFE8334}" type="slidenum">
              <a:rPr lang="en-US" smtClean="0"/>
              <a:t>4</a:t>
            </a:fld>
            <a:endParaRPr lang="en-US" dirty="0"/>
          </a:p>
        </p:txBody>
      </p:sp>
    </p:spTree>
    <p:extLst>
      <p:ext uri="{BB962C8B-B14F-4D97-AF65-F5344CB8AC3E}">
        <p14:creationId xmlns:p14="http://schemas.microsoft.com/office/powerpoint/2010/main" val="3889392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833BC3-085A-2745-B2F5-D3E2BAFE8334}" type="slidenum">
              <a:rPr lang="en-US" smtClean="0"/>
              <a:t>5</a:t>
            </a:fld>
            <a:endParaRPr lang="en-US" dirty="0"/>
          </a:p>
        </p:txBody>
      </p:sp>
    </p:spTree>
    <p:extLst>
      <p:ext uri="{BB962C8B-B14F-4D97-AF65-F5344CB8AC3E}">
        <p14:creationId xmlns:p14="http://schemas.microsoft.com/office/powerpoint/2010/main" val="1994035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6</a:t>
            </a:fld>
            <a:endParaRPr lang="en-US" dirty="0"/>
          </a:p>
        </p:txBody>
      </p:sp>
    </p:spTree>
    <p:extLst>
      <p:ext uri="{BB962C8B-B14F-4D97-AF65-F5344CB8AC3E}">
        <p14:creationId xmlns:p14="http://schemas.microsoft.com/office/powerpoint/2010/main" val="916451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b="1" dirty="0"/>
              <a:t>Excerpts from “What Role Should Race Play in Medicine?”, but Jennifer Tsai, Sicentific American, September 12, 2018.</a:t>
            </a:r>
          </a:p>
          <a:p>
            <a:endParaRPr lang="en-US" dirty="0"/>
          </a:p>
          <a:p>
            <a:r>
              <a:rPr lang="en-US" dirty="0"/>
              <a:t>The existence of racial disparities in pain management is an issue of racial difference. Black patients really are getting less pain medicine, and yes, because of their race. But this has nothing to do with genetic susceptibility. Such racial logic fuels stereotypes that feed inequity. At the same time, we cannot fix or even articulate the problem of pain management disparities without paying strict attention to skin color. </a:t>
            </a:r>
            <a:r>
              <a:rPr lang="en-US" b="1" dirty="0"/>
              <a:t>Erasing race from medical practice and research would allow this racial inequality to continue unidentified and unchecked.</a:t>
            </a:r>
          </a:p>
          <a:p>
            <a:endParaRPr lang="en-US" dirty="0"/>
          </a:p>
          <a:p>
            <a:r>
              <a:rPr lang="en-US" dirty="0"/>
              <a:t>Race should not be used as a proxy for genetics, ancestry, culture or behavior, but it is meaningful within the context of inequality. </a:t>
            </a:r>
            <a:r>
              <a:rPr lang="en-US" b="1" dirty="0"/>
              <a:t>Race is enhanced as a descriptor when it is mobilized as a marker of potential risks drawn from external inequities and assumptions, rather than as a risk factor that is innately responsible for poorer health outcomes.  </a:t>
            </a:r>
          </a:p>
          <a:p>
            <a:endParaRPr lang="en-US" b="1" dirty="0"/>
          </a:p>
          <a:p>
            <a:r>
              <a:rPr lang="en-US" dirty="0"/>
              <a:t>This doesn’t mean that race might not capture some aspect of genetic ancestry. But right now, the framing of race as an essential genetic variable dominates the biomedical landscape. </a:t>
            </a:r>
          </a:p>
          <a:p>
            <a:endParaRPr lang="en-US" dirty="0"/>
          </a:p>
          <a:p>
            <a:r>
              <a:rPr lang="en-US" dirty="0"/>
              <a:t>Race itself does not cause disease. But racism, a disease of this country, certainly does.</a:t>
            </a:r>
          </a:p>
          <a:p>
            <a:r>
              <a:rPr lang="en-US" dirty="0"/>
              <a:t>The preoccupation with race feeds itself.</a:t>
            </a:r>
          </a:p>
        </p:txBody>
      </p:sp>
      <p:sp>
        <p:nvSpPr>
          <p:cNvPr id="4" name="Slide Number Placeholder 3"/>
          <p:cNvSpPr>
            <a:spLocks noGrp="1"/>
          </p:cNvSpPr>
          <p:nvPr>
            <p:ph type="sldNum" sz="quarter" idx="5"/>
          </p:nvPr>
        </p:nvSpPr>
        <p:spPr/>
        <p:txBody>
          <a:bodyPr/>
          <a:lstStyle/>
          <a:p>
            <a:fld id="{E96F7328-08A7-41DF-A6A0-C5E6644BEDB0}" type="slidenum">
              <a:rPr lang="en-US" smtClean="0"/>
              <a:t>7</a:t>
            </a:fld>
            <a:endParaRPr lang="en-US" dirty="0"/>
          </a:p>
        </p:txBody>
      </p:sp>
    </p:spTree>
    <p:extLst>
      <p:ext uri="{BB962C8B-B14F-4D97-AF65-F5344CB8AC3E}">
        <p14:creationId xmlns:p14="http://schemas.microsoft.com/office/powerpoint/2010/main" val="925611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8</a:t>
            </a:fld>
            <a:endParaRPr lang="en-US" dirty="0"/>
          </a:p>
        </p:txBody>
      </p:sp>
    </p:spTree>
    <p:extLst>
      <p:ext uri="{BB962C8B-B14F-4D97-AF65-F5344CB8AC3E}">
        <p14:creationId xmlns:p14="http://schemas.microsoft.com/office/powerpoint/2010/main" val="41254248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0" y="469900"/>
            <a:ext cx="3568700" cy="2008188"/>
          </a:xfrm>
        </p:spPr>
      </p:sp>
      <p:sp>
        <p:nvSpPr>
          <p:cNvPr id="3" name="Notes Placeholder 2"/>
          <p:cNvSpPr>
            <a:spLocks noGrp="1"/>
          </p:cNvSpPr>
          <p:nvPr>
            <p:ph type="body" idx="1"/>
          </p:nvPr>
        </p:nvSpPr>
        <p:spPr/>
        <p:txBody>
          <a:bodyPr/>
          <a:lstStyle/>
          <a:p>
            <a:r>
              <a:rPr lang="en-US" dirty="0"/>
              <a:t>Dana: acknowledge trigger warning again- this content may be difficult for some participants or the public.</a:t>
            </a:r>
          </a:p>
          <a:p>
            <a:endParaRPr lang="en-US" dirty="0"/>
          </a:p>
          <a:p>
            <a:r>
              <a:rPr lang="en-US" sz="3200" dirty="0">
                <a:solidFill>
                  <a:schemeClr val="accent1">
                    <a:lumMod val="75000"/>
                  </a:schemeClr>
                </a:solidFill>
              </a:rPr>
              <a:t>If today’s content is difficult for you, please take the steps you need to care for yourself. This might include:</a:t>
            </a:r>
          </a:p>
          <a:p>
            <a:pPr marL="457200" indent="-457200">
              <a:buFont typeface="Arial" panose="020B0604020202020204" pitchFamily="34" charset="0"/>
              <a:buChar char="•"/>
            </a:pPr>
            <a:r>
              <a:rPr lang="en-US" sz="3200" dirty="0">
                <a:solidFill>
                  <a:schemeClr val="accent1">
                    <a:lumMod val="75000"/>
                  </a:schemeClr>
                </a:solidFill>
              </a:rPr>
              <a:t>Turning off your video</a:t>
            </a:r>
          </a:p>
          <a:p>
            <a:pPr marL="457200" indent="-457200">
              <a:buFont typeface="Arial" panose="020B0604020202020204" pitchFamily="34" charset="0"/>
              <a:buChar char="•"/>
            </a:pPr>
            <a:r>
              <a:rPr lang="en-US" sz="3200" dirty="0">
                <a:solidFill>
                  <a:schemeClr val="accent1">
                    <a:lumMod val="75000"/>
                  </a:schemeClr>
                </a:solidFill>
              </a:rPr>
              <a:t>Stepping away from the meeting</a:t>
            </a:r>
          </a:p>
          <a:p>
            <a:pPr marL="457200" indent="-457200">
              <a:buFont typeface="Arial" panose="020B0604020202020204" pitchFamily="34" charset="0"/>
              <a:buChar char="•"/>
            </a:pPr>
            <a:r>
              <a:rPr lang="en-US" sz="3200" dirty="0">
                <a:solidFill>
                  <a:schemeClr val="accent1">
                    <a:lumMod val="75000"/>
                  </a:schemeClr>
                </a:solidFill>
              </a:rPr>
              <a:t>Contacting Trey at Responder Life during or after the meeting for individual support:</a:t>
            </a:r>
          </a:p>
          <a:p>
            <a:pPr lvl="2">
              <a:buFont typeface="Wingdings" panose="05000000000000000000" pitchFamily="2" charset="2"/>
              <a:buChar char="§"/>
            </a:pPr>
            <a:r>
              <a:rPr lang="en-US" sz="3200" dirty="0">
                <a:solidFill>
                  <a:schemeClr val="accent1">
                    <a:lumMod val="75000"/>
                  </a:schemeClr>
                </a:solidFill>
              </a:rPr>
              <a:t>503.320.8775</a:t>
            </a:r>
          </a:p>
          <a:p>
            <a:pPr lvl="2">
              <a:buFont typeface="Wingdings" panose="05000000000000000000" pitchFamily="2" charset="2"/>
              <a:buChar char="§"/>
            </a:pPr>
            <a:r>
              <a:rPr lang="en-US" sz="3200" dirty="0">
                <a:hlinkClick r:id="rId3"/>
              </a:rPr>
              <a:t>trey.doty@responderlife.org</a:t>
            </a:r>
            <a:endParaRPr lang="en-US" sz="3200" dirty="0"/>
          </a:p>
          <a:p>
            <a:endParaRPr lang="en-US" dirty="0"/>
          </a:p>
        </p:txBody>
      </p:sp>
      <p:sp>
        <p:nvSpPr>
          <p:cNvPr id="4" name="Slide Number Placeholder 3"/>
          <p:cNvSpPr>
            <a:spLocks noGrp="1"/>
          </p:cNvSpPr>
          <p:nvPr>
            <p:ph type="sldNum" sz="quarter" idx="5"/>
          </p:nvPr>
        </p:nvSpPr>
        <p:spPr/>
        <p:txBody>
          <a:bodyPr/>
          <a:lstStyle/>
          <a:p>
            <a:fld id="{E96F7328-08A7-41DF-A6A0-C5E6644BEDB0}" type="slidenum">
              <a:rPr lang="en-US" smtClean="0"/>
              <a:t>10</a:t>
            </a:fld>
            <a:endParaRPr lang="en-US" dirty="0"/>
          </a:p>
        </p:txBody>
      </p:sp>
    </p:spTree>
    <p:extLst>
      <p:ext uri="{BB962C8B-B14F-4D97-AF65-F5344CB8AC3E}">
        <p14:creationId xmlns:p14="http://schemas.microsoft.com/office/powerpoint/2010/main" val="1135896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189743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debar_orang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84AE322E-770C-48B7-96B5-E4FE263D08A2}"/>
              </a:ext>
            </a:extLst>
          </p:cNvPr>
          <p:cNvSpPr/>
          <p:nvPr/>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492DCB3-BC98-4935-84C1-C00E66830AF5}"/>
              </a:ext>
            </a:extLst>
          </p:cNvPr>
          <p:cNvSpPr/>
          <p:nvPr userDrawn="1"/>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29834A57-C754-457D-86CA-483B68404631}"/>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20020413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_gree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8F1706BA-A87F-4933-BDDB-0532BE439202}"/>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a:t>Click to add subtitle (or delete this box)</a:t>
            </a:r>
          </a:p>
        </p:txBody>
      </p:sp>
      <p:sp>
        <p:nvSpPr>
          <p:cNvPr id="6" name="Text Placeholder 3">
            <a:extLst>
              <a:ext uri="{FF2B5EF4-FFF2-40B4-BE49-F238E27FC236}">
                <a16:creationId xmlns:a16="http://schemas.microsoft.com/office/drawing/2014/main" id="{66E5C662-FD2B-4997-B31C-A368F2909545}"/>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68004321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_gree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5438007D-EBA6-472B-86A2-FBB8328416B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3" name="Slide Number Placeholder 4">
            <a:extLst>
              <a:ext uri="{FF2B5EF4-FFF2-40B4-BE49-F238E27FC236}">
                <a16:creationId xmlns:a16="http://schemas.microsoft.com/office/drawing/2014/main" id="{E10E2AB3-B64E-4EAC-BA23-01F1094E81EB}"/>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9" name="Rectangle 18">
            <a:extLst>
              <a:ext uri="{FF2B5EF4-FFF2-40B4-BE49-F238E27FC236}">
                <a16:creationId xmlns:a16="http://schemas.microsoft.com/office/drawing/2014/main" id="{3775CD88-9307-4C03-B6B2-383A12FAB3D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6A7A0467-6433-4F39-B2A7-7CAADB400243}"/>
              </a:ext>
            </a:extLst>
          </p:cNvPr>
          <p:cNvSpPr/>
          <p:nvPr/>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4">
            <a:extLst>
              <a:ext uri="{FF2B5EF4-FFF2-40B4-BE49-F238E27FC236}">
                <a16:creationId xmlns:a16="http://schemas.microsoft.com/office/drawing/2014/main" id="{0D3B3F5F-39A3-4E8F-9938-6C1261AC6041}"/>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4" name="Rectangle 23">
            <a:extLst>
              <a:ext uri="{FF2B5EF4-FFF2-40B4-BE49-F238E27FC236}">
                <a16:creationId xmlns:a16="http://schemas.microsoft.com/office/drawing/2014/main" id="{01229910-7F09-4B0D-B258-0C9C7D164EC6}"/>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713A99BC-3FEE-41C8-B971-FF08BDBAE263}"/>
              </a:ext>
            </a:extLst>
          </p:cNvPr>
          <p:cNvSpPr/>
          <p:nvPr userDrawn="1"/>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A16A9F9C-D981-41D5-AA33-C8347AC9BDF7}"/>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01993981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debar_gree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61E8F351-1A4E-4B3A-8937-723A7225B96E}"/>
              </a:ext>
            </a:extLst>
          </p:cNvPr>
          <p:cNvSpPr/>
          <p:nvPr/>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1B9DE73E-377E-48FC-8ED0-4BF4A31F4605}"/>
              </a:ext>
            </a:extLst>
          </p:cNvPr>
          <p:cNvSpPr/>
          <p:nvPr userDrawn="1"/>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1DAC0A92-18FF-4553-92EA-7186701ED589}"/>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08641812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_aqu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3D75388B-21C2-4C42-B1A5-A02C14D02F10}"/>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a:t>Click to add subtitle (or delete this box)</a:t>
            </a:r>
          </a:p>
        </p:txBody>
      </p:sp>
      <p:sp>
        <p:nvSpPr>
          <p:cNvPr id="6" name="Text Placeholder 3">
            <a:extLst>
              <a:ext uri="{FF2B5EF4-FFF2-40B4-BE49-F238E27FC236}">
                <a16:creationId xmlns:a16="http://schemas.microsoft.com/office/drawing/2014/main" id="{DE16F414-02E1-4C33-B258-B4F591C3A0CB}"/>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54653170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_aqu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28898BB4-B53F-4448-A96B-A49731B8E7B2}"/>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281323644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bar_aqu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C1E022B0-1130-47F2-8599-A14BCA941393}"/>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91952924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_finlandi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0"/>
            <a:ext cx="12192000" cy="686196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098CFE8A-0911-4B2E-8A57-05D10E537131}"/>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a:t>Click to add subtitle (or delete this box)</a:t>
            </a:r>
          </a:p>
        </p:txBody>
      </p:sp>
      <p:sp>
        <p:nvSpPr>
          <p:cNvPr id="6" name="Text Placeholder 3">
            <a:extLst>
              <a:ext uri="{FF2B5EF4-FFF2-40B4-BE49-F238E27FC236}">
                <a16:creationId xmlns:a16="http://schemas.microsoft.com/office/drawing/2014/main" id="{4E5B21D5-28B1-43E7-A92F-F2CFFC7E3282}"/>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78673093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_finlandi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473EA8EF-79D8-41F1-941C-BAF7E8DF6BF6}"/>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91342321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bar_finlandi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E54F5370-E628-454B-AD92-32F671AE6342}"/>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243856268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B8ADF4C-C20E-4779-93D8-BF0C89F77DA9}"/>
              </a:ext>
            </a:extLst>
          </p:cNvPr>
          <p:cNvPicPr>
            <a:picLocks noChangeAspect="1"/>
          </p:cNvPicPr>
          <p:nvPr/>
        </p:nvPicPr>
        <p:blipFill>
          <a:blip r:embed="rId2"/>
          <a:srcRect l="1395" r="528" b="3776"/>
          <a:stretch>
            <a:fillRect/>
          </a:stretch>
        </p:blipFill>
        <p:spPr>
          <a:xfrm>
            <a:off x="386272" y="4552950"/>
            <a:ext cx="11419457" cy="2085975"/>
          </a:xfrm>
          <a:prstGeom prst="rect">
            <a:avLst/>
          </a:prstGeom>
        </p:spPr>
      </p:pic>
      <p:sp>
        <p:nvSpPr>
          <p:cNvPr id="7" name="Rectangle 2">
            <a:extLst>
              <a:ext uri="{FF2B5EF4-FFF2-40B4-BE49-F238E27FC236}">
                <a16:creationId xmlns:a16="http://schemas.microsoft.com/office/drawing/2014/main" id="{09550759-7198-4CB5-8840-220A82BE5B81}"/>
              </a:ext>
            </a:extLst>
          </p:cNvPr>
          <p:cNvSpPr>
            <a:spLocks noGrp="1" noChangeArrowheads="1"/>
          </p:cNvSpPr>
          <p:nvPr>
            <p:ph type="ctrTitle" hasCustomPrompt="1"/>
          </p:nvPr>
        </p:nvSpPr>
        <p:spPr>
          <a:xfrm>
            <a:off x="914400" y="682626"/>
            <a:ext cx="10363200" cy="1470025"/>
          </a:xfrm>
          <a:prstGeom prst="rect">
            <a:avLst/>
          </a:prstGeom>
        </p:spPr>
        <p:txBody>
          <a:bodyPr anchor="ctr">
            <a:noAutofit/>
          </a:bodyPr>
          <a:lstStyle>
            <a:lvl1pPr algn="ctr">
              <a:defRPr sz="4400" b="1">
                <a:solidFill>
                  <a:schemeClr val="accent1"/>
                </a:solidFill>
              </a:defRPr>
            </a:lvl1pPr>
          </a:lstStyle>
          <a:p>
            <a:r>
              <a:rPr lang="en-US" altLang="en-US"/>
              <a:t>Click to add title</a:t>
            </a:r>
          </a:p>
        </p:txBody>
      </p:sp>
      <p:sp>
        <p:nvSpPr>
          <p:cNvPr id="8" name="Rectangle 3">
            <a:extLst>
              <a:ext uri="{FF2B5EF4-FFF2-40B4-BE49-F238E27FC236}">
                <a16:creationId xmlns:a16="http://schemas.microsoft.com/office/drawing/2014/main" id="{964497FA-BD21-49E9-A4DE-9E2527280BEA}"/>
              </a:ext>
            </a:extLst>
          </p:cNvPr>
          <p:cNvSpPr>
            <a:spLocks noGrp="1" noChangeArrowheads="1"/>
          </p:cNvSpPr>
          <p:nvPr>
            <p:ph type="subTitle" idx="1" hasCustomPrompt="1"/>
          </p:nvPr>
        </p:nvSpPr>
        <p:spPr>
          <a:xfrm>
            <a:off x="1828800" y="2438400"/>
            <a:ext cx="8534400" cy="1752600"/>
          </a:xfrm>
          <a:prstGeom prst="rect">
            <a:avLst/>
          </a:prstGeom>
        </p:spPr>
        <p:txBody>
          <a:bodyPr>
            <a:normAutofit/>
          </a:bodyPr>
          <a:lstStyle>
            <a:lvl1pPr marL="0" indent="0" algn="ctr">
              <a:buFontTx/>
              <a:buNone/>
              <a:defRPr sz="1800">
                <a:solidFill>
                  <a:schemeClr val="accent1"/>
                </a:solidFill>
              </a:defRPr>
            </a:lvl1pPr>
          </a:lstStyle>
          <a:p>
            <a:r>
              <a:rPr lang="en-US" altLang="en-US"/>
              <a:t>Click to add subtitle</a:t>
            </a:r>
          </a:p>
        </p:txBody>
      </p:sp>
      <p:cxnSp>
        <p:nvCxnSpPr>
          <p:cNvPr id="9" name="Straight Connector 8">
            <a:extLst>
              <a:ext uri="{FF2B5EF4-FFF2-40B4-BE49-F238E27FC236}">
                <a16:creationId xmlns:a16="http://schemas.microsoft.com/office/drawing/2014/main" id="{3D73B268-07A5-4178-B7A9-025F32D51117}"/>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442072EB-6695-4B56-B4C0-5B221A2D3213}"/>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Rectangle 2">
            <a:extLst>
              <a:ext uri="{FF2B5EF4-FFF2-40B4-BE49-F238E27FC236}">
                <a16:creationId xmlns:a16="http://schemas.microsoft.com/office/drawing/2014/main" id="{4C9CE2CE-15CA-496B-ACA7-01F19B2AF39F}"/>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sp>
        <p:nvSpPr>
          <p:cNvPr id="16" name="TextBox 15">
            <a:extLst>
              <a:ext uri="{FF2B5EF4-FFF2-40B4-BE49-F238E27FC236}">
                <a16:creationId xmlns:a16="http://schemas.microsoft.com/office/drawing/2014/main" id="{9F7BF630-B5CA-4CE9-BAD0-136313B3AAEE}"/>
              </a:ext>
            </a:extLst>
          </p:cNvPr>
          <p:cNvSpPr txBox="1"/>
          <p:nvPr/>
        </p:nvSpPr>
        <p:spPr>
          <a:xfrm>
            <a:off x="4546123" y="5998663"/>
            <a:ext cx="4061817" cy="274320"/>
          </a:xfrm>
          <a:prstGeom prst="rect">
            <a:avLst/>
          </a:prstGeom>
          <a:noFill/>
        </p:spPr>
        <p:txBody>
          <a:bodyPr wrap="square" rtlCol="0">
            <a:spAutoFit/>
          </a:bodyPr>
          <a:lstStyle/>
          <a:p>
            <a:pPr marL="0" marR="0" lvl="0" indent="0" algn="l" defTabSz="457200" rtl="0" eaLnBrk="1" fontAlgn="auto" latinLnBrk="0" hangingPunct="1">
              <a:lnSpc>
                <a:spcPct val="100000"/>
              </a:lnSpc>
              <a:spcBef>
                <a:spcPct val="0"/>
              </a:spcBef>
              <a:spcAft>
                <a:spcPct val="0"/>
              </a:spcAft>
              <a:buClrTx/>
              <a:buSzTx/>
              <a:buFontTx/>
              <a:buNone/>
              <a:defRPr/>
            </a:pPr>
            <a:r>
              <a:rPr lang="es-US" sz="1200" b="0" i="0" strike="noStrike" cap="none" spc="0" baseline="0" dirty="0">
                <a:solidFill>
                  <a:srgbClr val="005595"/>
                </a:solidFill>
                <a:effectLst/>
                <a:latin typeface="Arial"/>
                <a:ea typeface="Arial"/>
                <a:cs typeface="Arial"/>
              </a:rPr>
              <a:t>DIVISIÓN DE ANÁLISIS Y POLÍTICAS DE SALUD</a:t>
            </a:r>
          </a:p>
        </p:txBody>
      </p:sp>
      <p:cxnSp>
        <p:nvCxnSpPr>
          <p:cNvPr id="14" name="Straight Connector 13">
            <a:extLst>
              <a:ext uri="{FF2B5EF4-FFF2-40B4-BE49-F238E27FC236}">
                <a16:creationId xmlns:a16="http://schemas.microsoft.com/office/drawing/2014/main" id="{E4E18434-0BED-4940-8B7B-BA2A8C0C9B31}"/>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CFE56E11-82E2-4928-873A-6E4EDD969661}"/>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ectangle 2">
            <a:extLst>
              <a:ext uri="{FF2B5EF4-FFF2-40B4-BE49-F238E27FC236}">
                <a16:creationId xmlns:a16="http://schemas.microsoft.com/office/drawing/2014/main" id="{006DBFF6-C1D7-46D0-BB7E-6E5A50BB8E87}"/>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pic>
        <p:nvPicPr>
          <p:cNvPr id="4" name="Picture 3" descr="Logo&#10;&#10;Description automatically generated">
            <a:extLst>
              <a:ext uri="{FF2B5EF4-FFF2-40B4-BE49-F238E27FC236}">
                <a16:creationId xmlns:a16="http://schemas.microsoft.com/office/drawing/2014/main" id="{E9FA8E3D-A7B6-4641-B882-2810966473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18" name="Picture 17">
            <a:extLst>
              <a:ext uri="{FF2B5EF4-FFF2-40B4-BE49-F238E27FC236}">
                <a16:creationId xmlns:a16="http://schemas.microsoft.com/office/drawing/2014/main" id="{9169A3A0-A2CF-40C0-A577-774B0A0A50AD}"/>
              </a:ext>
            </a:extLst>
          </p:cNvPr>
          <p:cNvPicPr>
            <a:picLocks noChangeAspect="1"/>
          </p:cNvPicPr>
          <p:nvPr/>
        </p:nvPicPr>
        <p:blipFill>
          <a:blip r:embed="rId2"/>
          <a:srcRect l="1395" r="528" b="3776"/>
          <a:stretch>
            <a:fillRect/>
          </a:stretch>
        </p:blipFill>
        <p:spPr>
          <a:xfrm>
            <a:off x="386272" y="4552950"/>
            <a:ext cx="11419457" cy="2085975"/>
          </a:xfrm>
          <a:prstGeom prst="rect">
            <a:avLst/>
          </a:prstGeom>
        </p:spPr>
      </p:pic>
      <p:cxnSp>
        <p:nvCxnSpPr>
          <p:cNvPr id="19" name="Straight Connector 18">
            <a:extLst>
              <a:ext uri="{FF2B5EF4-FFF2-40B4-BE49-F238E27FC236}">
                <a16:creationId xmlns:a16="http://schemas.microsoft.com/office/drawing/2014/main" id="{CB3B2C7A-92B1-4F2C-B704-2D693374AFC6}"/>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1CA7EC83-BBB2-4576-A129-0504D64958F7}"/>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Rectangle 2">
            <a:extLst>
              <a:ext uri="{FF2B5EF4-FFF2-40B4-BE49-F238E27FC236}">
                <a16:creationId xmlns:a16="http://schemas.microsoft.com/office/drawing/2014/main" id="{B90FC5B8-CEC2-467D-A2B1-C32D1F92709C}"/>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pic>
        <p:nvPicPr>
          <p:cNvPr id="22" name="Picture 21" descr="Logo&#10;&#10;Description automatically generated">
            <a:extLst>
              <a:ext uri="{FF2B5EF4-FFF2-40B4-BE49-F238E27FC236}">
                <a16:creationId xmlns:a16="http://schemas.microsoft.com/office/drawing/2014/main" id="{08F3D054-FE82-44BA-87B3-C4997B6FBE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23" name="Picture 22">
            <a:extLst>
              <a:ext uri="{FF2B5EF4-FFF2-40B4-BE49-F238E27FC236}">
                <a16:creationId xmlns:a16="http://schemas.microsoft.com/office/drawing/2014/main" id="{CBFC639C-2294-4C20-B2DE-4405753B66BD}"/>
              </a:ext>
            </a:extLst>
          </p:cNvPr>
          <p:cNvPicPr>
            <a:picLocks noChangeAspect="1"/>
          </p:cNvPicPr>
          <p:nvPr/>
        </p:nvPicPr>
        <p:blipFill>
          <a:blip r:embed="rId2"/>
          <a:srcRect l="1395" r="528" b="3776"/>
          <a:stretch>
            <a:fillRect/>
          </a:stretch>
        </p:blipFill>
        <p:spPr>
          <a:xfrm>
            <a:off x="386272" y="4552950"/>
            <a:ext cx="11419457" cy="2085975"/>
          </a:xfrm>
          <a:prstGeom prst="rect">
            <a:avLst/>
          </a:prstGeom>
        </p:spPr>
      </p:pic>
      <p:cxnSp>
        <p:nvCxnSpPr>
          <p:cNvPr id="24" name="Straight Connector 23">
            <a:extLst>
              <a:ext uri="{FF2B5EF4-FFF2-40B4-BE49-F238E27FC236}">
                <a16:creationId xmlns:a16="http://schemas.microsoft.com/office/drawing/2014/main" id="{658C695A-4E31-45FA-AF61-7A4C287EA55D}"/>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D11DBCDD-0CFD-486F-8F3F-538176A7A36F}"/>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2">
            <a:extLst>
              <a:ext uri="{FF2B5EF4-FFF2-40B4-BE49-F238E27FC236}">
                <a16:creationId xmlns:a16="http://schemas.microsoft.com/office/drawing/2014/main" id="{C04C4225-DF78-4E98-88ED-8EDC08FE2881}"/>
              </a:ext>
            </a:extLst>
          </p:cNvPr>
          <p:cNvSpPr txBox="1">
            <a:spLocks noChangeArrowheads="1"/>
          </p:cNvSpPr>
          <p:nvPr/>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pic>
        <p:nvPicPr>
          <p:cNvPr id="27" name="Picture 26" descr="Logo&#10;&#10;Description automatically generated">
            <a:extLst>
              <a:ext uri="{FF2B5EF4-FFF2-40B4-BE49-F238E27FC236}">
                <a16:creationId xmlns:a16="http://schemas.microsoft.com/office/drawing/2014/main" id="{7991774E-0C05-4C28-89AF-C47FD7168A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28" name="Picture 27">
            <a:extLst>
              <a:ext uri="{FF2B5EF4-FFF2-40B4-BE49-F238E27FC236}">
                <a16:creationId xmlns:a16="http://schemas.microsoft.com/office/drawing/2014/main" id="{4751BF74-40CE-41AB-8967-A0C3E620CEF0}"/>
              </a:ext>
            </a:extLst>
          </p:cNvPr>
          <p:cNvPicPr>
            <a:picLocks noChangeAspect="1"/>
          </p:cNvPicPr>
          <p:nvPr userDrawn="1"/>
        </p:nvPicPr>
        <p:blipFill>
          <a:blip r:embed="rId2"/>
          <a:srcRect l="1395" r="528" b="3776"/>
          <a:stretch>
            <a:fillRect/>
          </a:stretch>
        </p:blipFill>
        <p:spPr>
          <a:xfrm>
            <a:off x="386272" y="4552950"/>
            <a:ext cx="11419457" cy="2085975"/>
          </a:xfrm>
          <a:prstGeom prst="rect">
            <a:avLst/>
          </a:prstGeom>
        </p:spPr>
      </p:pic>
      <p:cxnSp>
        <p:nvCxnSpPr>
          <p:cNvPr id="29" name="Straight Connector 28">
            <a:extLst>
              <a:ext uri="{FF2B5EF4-FFF2-40B4-BE49-F238E27FC236}">
                <a16:creationId xmlns:a16="http://schemas.microsoft.com/office/drawing/2014/main" id="{5A7616C1-DA03-414A-AFCC-31001AA23EFE}"/>
              </a:ext>
            </a:extLst>
          </p:cNvPr>
          <p:cNvCxnSpPr/>
          <p:nvPr userDrawn="1"/>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Connector 29">
            <a:extLst>
              <a:ext uri="{FF2B5EF4-FFF2-40B4-BE49-F238E27FC236}">
                <a16:creationId xmlns:a16="http://schemas.microsoft.com/office/drawing/2014/main" id="{1481E183-22BC-4E65-956B-C387B5466EAD}"/>
              </a:ext>
            </a:extLst>
          </p:cNvPr>
          <p:cNvCxnSpPr/>
          <p:nvPr userDrawn="1"/>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Rectangle 2">
            <a:extLst>
              <a:ext uri="{FF2B5EF4-FFF2-40B4-BE49-F238E27FC236}">
                <a16:creationId xmlns:a16="http://schemas.microsoft.com/office/drawing/2014/main" id="{0947BEC3-7247-4DA5-9E6A-2245A009CB82}"/>
              </a:ext>
            </a:extLst>
          </p:cNvPr>
          <p:cNvSpPr txBox="1">
            <a:spLocks noChangeArrowheads="1"/>
          </p:cNvSpPr>
          <p:nvPr userDrawn="1"/>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dirty="0"/>
          </a:p>
        </p:txBody>
      </p:sp>
      <p:pic>
        <p:nvPicPr>
          <p:cNvPr id="32" name="Picture 31" descr="Logo&#10;&#10;Description automatically generated">
            <a:extLst>
              <a:ext uri="{FF2B5EF4-FFF2-40B4-BE49-F238E27FC236}">
                <a16:creationId xmlns:a16="http://schemas.microsoft.com/office/drawing/2014/main" id="{66740854-2285-4CDE-9D24-498CD2E9C48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spTree>
    <p:extLst>
      <p:ext uri="{BB962C8B-B14F-4D97-AF65-F5344CB8AC3E}">
        <p14:creationId xmlns:p14="http://schemas.microsoft.com/office/powerpoint/2010/main" val="372542360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_magent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C15DD400-D040-4C2D-8218-887BBD8CFBE9}"/>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a:t>Click to add subtitle (or delete this box)</a:t>
            </a:r>
          </a:p>
        </p:txBody>
      </p:sp>
      <p:sp>
        <p:nvSpPr>
          <p:cNvPr id="6" name="Text Placeholder 3">
            <a:extLst>
              <a:ext uri="{FF2B5EF4-FFF2-40B4-BE49-F238E27FC236}">
                <a16:creationId xmlns:a16="http://schemas.microsoft.com/office/drawing/2014/main" id="{66FA9B8B-1CE0-4891-9BE9-A7BDC1F39669}"/>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780165411"/>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_magent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96237EC1-B6EE-4341-A1BB-867E3AF3CCAA}"/>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66600840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idebar_magent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4D4964FC-B56F-42D1-B02E-D4051C763E0E}"/>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850644443"/>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ection Header_indigo">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159A88C0-BCF0-478F-AF85-A9B552BD8621}"/>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a:t>Click to add subtitle (or delete this box)</a:t>
            </a:r>
          </a:p>
        </p:txBody>
      </p:sp>
      <p:sp>
        <p:nvSpPr>
          <p:cNvPr id="6" name="Text Placeholder 3">
            <a:extLst>
              <a:ext uri="{FF2B5EF4-FFF2-40B4-BE49-F238E27FC236}">
                <a16:creationId xmlns:a16="http://schemas.microsoft.com/office/drawing/2014/main" id="{CD92C312-5CD5-4804-8189-71E247F57922}"/>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1759905289"/>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_indigo">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9" name="Rectangle 18">
            <a:extLst>
              <a:ext uri="{FF2B5EF4-FFF2-40B4-BE49-F238E27FC236}">
                <a16:creationId xmlns:a16="http://schemas.microsoft.com/office/drawing/2014/main" id="{A02D0D24-140B-43E5-BCE6-B0B6E6083953}"/>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DD8B9977-A724-4719-8A30-F51F97856958}"/>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61202D8D-1ABB-40FB-A78F-9D512D6A1C78}"/>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413274685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debar_indigo">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C0181A01-FBB9-499C-B9A8-8CDC1C687CF7}"/>
              </a:ext>
            </a:extLst>
          </p:cNvPr>
          <p:cNvSpPr/>
          <p:nvPr/>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6C79AB72-CBCA-42D8-8549-6667E1B7454B}"/>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001239703"/>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F62C9C6-F8EB-488A-93A5-4579D96F5229}"/>
              </a:ext>
            </a:extLst>
          </p:cNvPr>
          <p:cNvPicPr>
            <a:picLocks noChangeAspect="1"/>
          </p:cNvPicPr>
          <p:nvPr userDrawn="1"/>
        </p:nvPicPr>
        <p:blipFill>
          <a:blip r:embed="rId2"/>
          <a:srcRect l="1395" r="528" b="3776"/>
          <a:stretch>
            <a:fillRect/>
          </a:stretch>
        </p:blipFill>
        <p:spPr>
          <a:xfrm>
            <a:off x="386272" y="4552950"/>
            <a:ext cx="11419457" cy="2085975"/>
          </a:xfrm>
          <a:prstGeom prst="rect">
            <a:avLst/>
          </a:prstGeom>
        </p:spPr>
      </p:pic>
      <p:sp>
        <p:nvSpPr>
          <p:cNvPr id="7" name="Rectangle 2">
            <a:extLst>
              <a:ext uri="{FF2B5EF4-FFF2-40B4-BE49-F238E27FC236}">
                <a16:creationId xmlns:a16="http://schemas.microsoft.com/office/drawing/2014/main" id="{E00191DC-3516-4FAE-B604-A84B0B2B6ACA}"/>
              </a:ext>
            </a:extLst>
          </p:cNvPr>
          <p:cNvSpPr txBox="1">
            <a:spLocks noChangeArrowheads="1"/>
          </p:cNvSpPr>
          <p:nvPr/>
        </p:nvSpPr>
        <p:spPr>
          <a:xfrm>
            <a:off x="914400" y="1383020"/>
            <a:ext cx="10363200" cy="1470025"/>
          </a:xfrm>
          <a:prstGeom prst="rect">
            <a:avLst/>
          </a:prstGeom>
        </p:spPr>
        <p:txBody>
          <a:bodyPr anchor="ctr"/>
          <a:lst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a:lstStyle>
          <a:p>
            <a:r>
              <a:rPr lang="es-US" sz="4000" b="1" i="0" strike="noStrike" cap="none" spc="0" baseline="0" dirty="0">
                <a:solidFill>
                  <a:srgbClr val="005595"/>
                </a:solidFill>
                <a:effectLst/>
                <a:latin typeface="Arial"/>
                <a:ea typeface="Arial"/>
                <a:cs typeface="Arial"/>
              </a:rPr>
              <a:t>Gracias</a:t>
            </a:r>
          </a:p>
        </p:txBody>
      </p:sp>
      <p:cxnSp>
        <p:nvCxnSpPr>
          <p:cNvPr id="11" name="Straight Connector 10">
            <a:extLst>
              <a:ext uri="{FF2B5EF4-FFF2-40B4-BE49-F238E27FC236}">
                <a16:creationId xmlns:a16="http://schemas.microsoft.com/office/drawing/2014/main" id="{284F4DC8-E22C-4496-9DD5-6C31B1983B20}"/>
              </a:ext>
            </a:extLst>
          </p:cNvPr>
          <p:cNvCxnSpPr/>
          <p:nvPr/>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C163201D-1CF5-4ED0-AECB-2428B7518CD0}"/>
              </a:ext>
            </a:extLst>
          </p:cNvPr>
          <p:cNvCxnSpPr/>
          <p:nvPr/>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descr="Logo&#10;&#10;Description automatically generated">
            <a:extLst>
              <a:ext uri="{FF2B5EF4-FFF2-40B4-BE49-F238E27FC236}">
                <a16:creationId xmlns:a16="http://schemas.microsoft.com/office/drawing/2014/main" id="{5CCE9F03-3918-4E3B-ABF9-97F083F919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10" name="Picture 9" descr="Logo&#10;&#10;Description automatically generated">
            <a:extLst>
              <a:ext uri="{FF2B5EF4-FFF2-40B4-BE49-F238E27FC236}">
                <a16:creationId xmlns:a16="http://schemas.microsoft.com/office/drawing/2014/main" id="{3BD45C66-E4F5-4A20-A487-3D6B70EA56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pic>
        <p:nvPicPr>
          <p:cNvPr id="14" name="Picture 13" descr="Logo&#10;&#10;Description automatically generated">
            <a:extLst>
              <a:ext uri="{FF2B5EF4-FFF2-40B4-BE49-F238E27FC236}">
                <a16:creationId xmlns:a16="http://schemas.microsoft.com/office/drawing/2014/main" id="{CF954700-AC09-49CD-B56D-3D4757AFF19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sp>
        <p:nvSpPr>
          <p:cNvPr id="9" name="Rectangle 3">
            <a:extLst>
              <a:ext uri="{FF2B5EF4-FFF2-40B4-BE49-F238E27FC236}">
                <a16:creationId xmlns:a16="http://schemas.microsoft.com/office/drawing/2014/main" id="{E41A1D65-8194-4524-A363-FBFC49B0B4EC}"/>
              </a:ext>
            </a:extLst>
          </p:cNvPr>
          <p:cNvSpPr>
            <a:spLocks noGrp="1" noChangeArrowheads="1"/>
          </p:cNvSpPr>
          <p:nvPr>
            <p:ph type="subTitle" idx="1" hasCustomPrompt="1"/>
          </p:nvPr>
        </p:nvSpPr>
        <p:spPr>
          <a:xfrm>
            <a:off x="1828800" y="2720974"/>
            <a:ext cx="8534400" cy="1470025"/>
          </a:xfrm>
          <a:prstGeom prst="rect">
            <a:avLst/>
          </a:prstGeom>
        </p:spPr>
        <p:txBody>
          <a:bodyPr>
            <a:normAutofit/>
          </a:bodyPr>
          <a:lstStyle>
            <a:lvl1pPr marL="0" indent="0" algn="ctr">
              <a:buFontTx/>
              <a:buNone/>
              <a:defRPr sz="1800">
                <a:solidFill>
                  <a:schemeClr val="accent1"/>
                </a:solidFill>
              </a:defRPr>
            </a:lvl1pPr>
          </a:lstStyle>
          <a:p>
            <a:r>
              <a:rPr lang="en-US" altLang="en-US"/>
              <a:t>Click to add contact or other info</a:t>
            </a:r>
          </a:p>
        </p:txBody>
      </p:sp>
    </p:spTree>
    <p:extLst>
      <p:ext uri="{BB962C8B-B14F-4D97-AF65-F5344CB8AC3E}">
        <p14:creationId xmlns:p14="http://schemas.microsoft.com/office/powerpoint/2010/main" val="326846246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Section Header">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79963"/>
            <a:ext cx="10528664" cy="1025525"/>
          </a:xfrm>
          <a:prstGeom prst="rect">
            <a:avLst/>
          </a:prstGeom>
        </p:spPr>
        <p:txBody>
          <a:bodyPr/>
          <a:lstStyle>
            <a:lvl1pPr marL="0" indent="0">
              <a:buFontTx/>
              <a:buNone/>
              <a:defRPr/>
            </a:lvl1pPr>
          </a:lstStyle>
          <a:p>
            <a:pPr lvl="0"/>
            <a:r>
              <a:rPr lang="en-US"/>
              <a:t>Click to add subtitle</a:t>
            </a:r>
          </a:p>
        </p:txBody>
      </p:sp>
      <p:sp>
        <p:nvSpPr>
          <p:cNvPr id="11" name="Text Placeholder 3">
            <a:extLst>
              <a:ext uri="{FF2B5EF4-FFF2-40B4-BE49-F238E27FC236}">
                <a16:creationId xmlns:a16="http://schemas.microsoft.com/office/drawing/2014/main" id="{B66AFAA7-1327-4259-B4EB-D5AB4DD08008}"/>
              </a:ext>
            </a:extLst>
          </p:cNvPr>
          <p:cNvSpPr>
            <a:spLocks noGrp="1"/>
          </p:cNvSpPr>
          <p:nvPr>
            <p:ph type="body" sz="quarter" idx="11"/>
          </p:nvPr>
        </p:nvSpPr>
        <p:spPr>
          <a:xfrm>
            <a:off x="600889" y="3637633"/>
            <a:ext cx="10528300" cy="1097280"/>
          </a:xfrm>
          <a:prstGeom prst="rect">
            <a:avLst/>
          </a:prstGeom>
        </p:spPr>
        <p:txBody>
          <a:bodyPr anchor="ctr"/>
          <a:lstStyle>
            <a:lvl1pPr marL="0" indent="0" algn="l" defTabSz="914400" rtl="0" eaLnBrk="1" latinLnBrk="0" hangingPunct="1">
              <a:lnSpc>
                <a:spcPct val="90000"/>
              </a:lnSpc>
              <a:spcBef>
                <a:spcPct val="0"/>
              </a:spcBef>
              <a:buFontTx/>
              <a:buNone/>
              <a:defRPr lang="en-US" sz="4800" b="1" kern="1200" smtClean="0">
                <a:solidFill>
                  <a:schemeClr val="accent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9876511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_plai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79963"/>
            <a:ext cx="10528664" cy="1025525"/>
          </a:xfrm>
          <a:prstGeom prst="rect">
            <a:avLst/>
          </a:prstGeom>
        </p:spPr>
        <p:txBody>
          <a:bodyPr/>
          <a:lstStyle>
            <a:lvl1pPr marL="0" indent="0">
              <a:buFontTx/>
              <a:buNone/>
              <a:defRPr/>
            </a:lvl1pPr>
          </a:lstStyle>
          <a:p>
            <a:pPr lvl="0"/>
            <a:r>
              <a:rPr lang="en-US"/>
              <a:t>Click to add subtitle</a:t>
            </a:r>
          </a:p>
        </p:txBody>
      </p:sp>
      <p:sp>
        <p:nvSpPr>
          <p:cNvPr id="11" name="Text Placeholder 3">
            <a:extLst>
              <a:ext uri="{FF2B5EF4-FFF2-40B4-BE49-F238E27FC236}">
                <a16:creationId xmlns:a16="http://schemas.microsoft.com/office/drawing/2014/main" id="{B66AFAA7-1327-4259-B4EB-D5AB4DD08008}"/>
              </a:ext>
            </a:extLst>
          </p:cNvPr>
          <p:cNvSpPr>
            <a:spLocks noGrp="1"/>
          </p:cNvSpPr>
          <p:nvPr>
            <p:ph type="body" sz="quarter" idx="11"/>
          </p:nvPr>
        </p:nvSpPr>
        <p:spPr>
          <a:xfrm>
            <a:off x="600889" y="3637633"/>
            <a:ext cx="10528300" cy="1097280"/>
          </a:xfrm>
          <a:prstGeom prst="rect">
            <a:avLst/>
          </a:prstGeom>
        </p:spPr>
        <p:txBody>
          <a:bodyPr anchor="ctr"/>
          <a:lstStyle>
            <a:lvl1pPr marL="0" indent="0" algn="l" defTabSz="914400" rtl="0" eaLnBrk="1" latinLnBrk="0" hangingPunct="1">
              <a:lnSpc>
                <a:spcPct val="90000"/>
              </a:lnSpc>
              <a:spcBef>
                <a:spcPct val="0"/>
              </a:spcBef>
              <a:buFontTx/>
              <a:buNone/>
              <a:defRPr lang="en-US" sz="4800" b="1" kern="1200" smtClean="0">
                <a:solidFill>
                  <a:schemeClr val="accent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182308434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_plai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lang="en-US" sz="2400" kern="1200" smtClean="0">
                <a:solidFill>
                  <a:schemeClr val="tx1"/>
                </a:solidFill>
                <a:latin typeface="+mn-lt"/>
                <a:ea typeface="+mn-ea"/>
                <a:cs typeface="+mn-cs"/>
              </a:defRPr>
            </a:lvl3pPr>
            <a:lvl4pPr marL="1712913" indent="-342900">
              <a:buClr>
                <a:schemeClr val="accent1"/>
              </a:buClr>
              <a:buFont typeface="Arial" panose="020B0604020202020204" pitchFamily="34" charset="0"/>
              <a:buChar char="•"/>
              <a:defRPr sz="2400"/>
            </a:lvl4pPr>
            <a:lvl5pPr marL="1828800" indent="0">
              <a:buFontTx/>
              <a:buNone/>
              <a:defRPr sz="2400"/>
            </a:lvl5pPr>
          </a:lstStyle>
          <a:p>
            <a:pPr lvl="0"/>
            <a:r>
              <a:rPr lang="en-US"/>
              <a:t>Click to edit Master text styles</a:t>
            </a:r>
          </a:p>
        </p:txBody>
      </p:sp>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9" name="Slide Number Placeholder 4">
            <a:extLst>
              <a:ext uri="{FF2B5EF4-FFF2-40B4-BE49-F238E27FC236}">
                <a16:creationId xmlns:a16="http://schemas.microsoft.com/office/drawing/2014/main" id="{D44B99B9-1B0F-4735-8E96-A390BA7E1DA9}"/>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 name="Title 1"/>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0" name="Slide Number Placeholder 4">
            <a:extLst>
              <a:ext uri="{FF2B5EF4-FFF2-40B4-BE49-F238E27FC236}">
                <a16:creationId xmlns:a16="http://schemas.microsoft.com/office/drawing/2014/main" id="{96AFFF08-29A6-4CC6-9C58-1E83B2E94A09}"/>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8" name="Slide Number Placeholder 4">
            <a:extLst>
              <a:ext uri="{FF2B5EF4-FFF2-40B4-BE49-F238E27FC236}">
                <a16:creationId xmlns:a16="http://schemas.microsoft.com/office/drawing/2014/main" id="{460104C7-A1C7-4443-9698-CDC691A5B50A}"/>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2" name="Slide Number Placeholder 4">
            <a:extLst>
              <a:ext uri="{FF2B5EF4-FFF2-40B4-BE49-F238E27FC236}">
                <a16:creationId xmlns:a16="http://schemas.microsoft.com/office/drawing/2014/main" id="{B9A038C6-DC00-44E8-9CB6-F8D57FF7BB15}"/>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Tree>
    <p:extLst>
      <p:ext uri="{BB962C8B-B14F-4D97-AF65-F5344CB8AC3E}">
        <p14:creationId xmlns:p14="http://schemas.microsoft.com/office/powerpoint/2010/main" val="351311713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_blu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2">
            <a:extLst>
              <a:ext uri="{FF2B5EF4-FFF2-40B4-BE49-F238E27FC236}">
                <a16:creationId xmlns:a16="http://schemas.microsoft.com/office/drawing/2014/main" id="{A302308C-CEB7-454F-867C-57B2226C6281}"/>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a:t>Click to add subtitle (or delete this box)</a:t>
            </a:r>
          </a:p>
        </p:txBody>
      </p:sp>
      <p:sp>
        <p:nvSpPr>
          <p:cNvPr id="6" name="Text Placeholder 3">
            <a:extLst>
              <a:ext uri="{FF2B5EF4-FFF2-40B4-BE49-F238E27FC236}">
                <a16:creationId xmlns:a16="http://schemas.microsoft.com/office/drawing/2014/main" id="{776B2617-E41F-4E82-B669-B44A4AC91B82}"/>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257081373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_blu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A759034A-B2DC-459C-9616-584F8ADBA48C}"/>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3" name="Slide Number Placeholder 4">
            <a:extLst>
              <a:ext uri="{FF2B5EF4-FFF2-40B4-BE49-F238E27FC236}">
                <a16:creationId xmlns:a16="http://schemas.microsoft.com/office/drawing/2014/main" id="{EE8A38FA-1CE5-4CE2-84D3-4EB046BEB84D}"/>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9" name="Rectangle 18">
            <a:extLst>
              <a:ext uri="{FF2B5EF4-FFF2-40B4-BE49-F238E27FC236}">
                <a16:creationId xmlns:a16="http://schemas.microsoft.com/office/drawing/2014/main" id="{DC2E81FA-AE84-4112-A73E-33D873C5DFFE}"/>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F96B420E-1C2B-4C70-ADF2-9235FAFCB130}"/>
              </a:ext>
            </a:extLst>
          </p:cNvPr>
          <p:cNvSpPr/>
          <p:nvPr/>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4">
            <a:extLst>
              <a:ext uri="{FF2B5EF4-FFF2-40B4-BE49-F238E27FC236}">
                <a16:creationId xmlns:a16="http://schemas.microsoft.com/office/drawing/2014/main" id="{CB10F935-54DF-46DC-811A-3CD0B6DE4BB7}"/>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4" name="Rectangle 23">
            <a:extLst>
              <a:ext uri="{FF2B5EF4-FFF2-40B4-BE49-F238E27FC236}">
                <a16:creationId xmlns:a16="http://schemas.microsoft.com/office/drawing/2014/main" id="{932BE8AA-4633-4FC4-8B62-F2DC5831D4C8}"/>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6BB8CAEB-89F8-4C8F-8192-9A856C4D2323}"/>
              </a:ext>
            </a:extLst>
          </p:cNvPr>
          <p:cNvSpPr/>
          <p:nvPr userDrawn="1"/>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38D17CD0-D8E3-40FF-8193-6373B651358B}"/>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360383289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debar_blu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7" name="Rectangle 6">
            <a:extLst>
              <a:ext uri="{FF2B5EF4-FFF2-40B4-BE49-F238E27FC236}">
                <a16:creationId xmlns:a16="http://schemas.microsoft.com/office/drawing/2014/main" id="{4A487B6E-A10D-4217-99DA-F9F21D9FF149}"/>
              </a:ext>
            </a:extLst>
          </p:cNvPr>
          <p:cNvSpPr/>
          <p:nvPr/>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28E4B98A-54AF-44C0-9651-4A7580422C09}"/>
              </a:ext>
            </a:extLst>
          </p:cNvPr>
          <p:cNvSpPr/>
          <p:nvPr/>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9CB26A2E-46F9-4A3F-8B0E-80DEBB856F4C}"/>
              </a:ext>
            </a:extLst>
          </p:cNvPr>
          <p:cNvSpPr/>
          <p:nvPr userDrawn="1"/>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Content Placeholder 2">
            <a:extLst>
              <a:ext uri="{FF2B5EF4-FFF2-40B4-BE49-F238E27FC236}">
                <a16:creationId xmlns:a16="http://schemas.microsoft.com/office/drawing/2014/main" id="{B7B0E4A8-CB83-4FB1-8490-6B03B730A63F}"/>
              </a:ext>
            </a:extLst>
          </p:cNvPr>
          <p:cNvSpPr>
            <a:spLocks noGrp="1"/>
          </p:cNvSpPr>
          <p:nvPr>
            <p:ph idx="1"/>
          </p:nvPr>
        </p:nvSpPr>
        <p:spPr>
          <a:xfrm>
            <a:off x="609600" y="1604431"/>
            <a:ext cx="8693426"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14554315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Header_orang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D202AE-E26D-4EA5-8DAA-E3DC5147A7DF}"/>
              </a:ext>
            </a:extLst>
          </p:cNvPr>
          <p:cNvSpPr/>
          <p:nvPr userDrawn="1"/>
        </p:nvSpPr>
        <p:spPr>
          <a:xfrm>
            <a:off x="0" y="-3969"/>
            <a:ext cx="12192000"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32759"/>
            <a:ext cx="10528664" cy="1025525"/>
          </a:xfrm>
          <a:prstGeom prst="rect">
            <a:avLst/>
          </a:prstGeom>
          <a:noFill/>
        </p:spPr>
        <p:txBody>
          <a:bodyPr/>
          <a:lstStyle>
            <a:lvl1pPr marL="0" indent="0">
              <a:buFontTx/>
              <a:buNone/>
              <a:defRPr>
                <a:solidFill>
                  <a:schemeClr val="bg1"/>
                </a:solidFill>
              </a:defRPr>
            </a:lvl1pPr>
          </a:lstStyle>
          <a:p>
            <a:pPr lvl="0"/>
            <a:r>
              <a:rPr lang="en-US"/>
              <a:t>Click to add subtitle (or delete this box)</a:t>
            </a:r>
          </a:p>
        </p:txBody>
      </p:sp>
      <p:sp>
        <p:nvSpPr>
          <p:cNvPr id="11" name="Text Placeholder 3">
            <a:extLst>
              <a:ext uri="{FF2B5EF4-FFF2-40B4-BE49-F238E27FC236}">
                <a16:creationId xmlns:a16="http://schemas.microsoft.com/office/drawing/2014/main" id="{B66AFAA7-1327-4259-B4EB-D5AB4DD08008}"/>
              </a:ext>
            </a:extLst>
          </p:cNvPr>
          <p:cNvSpPr>
            <a:spLocks noGrp="1"/>
          </p:cNvSpPr>
          <p:nvPr>
            <p:ph type="body" sz="quarter" idx="11"/>
          </p:nvPr>
        </p:nvSpPr>
        <p:spPr>
          <a:xfrm>
            <a:off x="600889" y="3637633"/>
            <a:ext cx="10528300" cy="1097280"/>
          </a:xfrm>
          <a:prstGeom prst="rect">
            <a:avLst/>
          </a:prstGeom>
          <a:noFill/>
        </p:spPr>
        <p:txBody>
          <a:bodyPr anchor="ctr"/>
          <a:lstStyle>
            <a:lvl1pPr marL="0" indent="0" algn="l" defTabSz="914400" rtl="0" eaLnBrk="1" latinLnBrk="0" hangingPunct="1">
              <a:lnSpc>
                <a:spcPct val="90000"/>
              </a:lnSpc>
              <a:spcBef>
                <a:spcPct val="0"/>
              </a:spcBef>
              <a:buFontTx/>
              <a:buNone/>
              <a:defRPr lang="en-US" sz="4800" b="1" kern="1200" smtClean="0">
                <a:solidFill>
                  <a:schemeClr val="bg1"/>
                </a:solidFill>
                <a:latin typeface="+mj-lt"/>
                <a:ea typeface="+mj-ea"/>
                <a:cs typeface="+mj-cs"/>
              </a:defRPr>
            </a:lvl1pPr>
            <a:lvl5pPr marL="52388" indent="0">
              <a:buNone/>
              <a:defRPr sz="5400" b="1">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399357675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_orang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4" name="Rectangle 13">
            <a:extLst>
              <a:ext uri="{FF2B5EF4-FFF2-40B4-BE49-F238E27FC236}">
                <a16:creationId xmlns:a16="http://schemas.microsoft.com/office/drawing/2014/main" id="{60C9ED46-B40F-4FFE-BCC0-B3E0E8A56B48}"/>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10" name="Rectangle 9">
            <a:extLst>
              <a:ext uri="{FF2B5EF4-FFF2-40B4-BE49-F238E27FC236}">
                <a16:creationId xmlns:a16="http://schemas.microsoft.com/office/drawing/2014/main" id="{CF36C8BD-87E4-430D-93F0-F0EFD443C657}"/>
              </a:ext>
            </a:extLst>
          </p:cNvPr>
          <p:cNvSpPr/>
          <p:nvPr/>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a:extLst>
              <a:ext uri="{FF2B5EF4-FFF2-40B4-BE49-F238E27FC236}">
                <a16:creationId xmlns:a16="http://schemas.microsoft.com/office/drawing/2014/main" id="{A848F48A-960C-463A-911C-AF7FCB01D508}"/>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3600" b="1">
                <a:solidFill>
                  <a:schemeClr val="accent1"/>
                </a:solidFill>
              </a:defRPr>
            </a:lvl1pPr>
          </a:lstStyle>
          <a:p>
            <a:r>
              <a:rPr lang="en-US"/>
              <a:t>Click to add title</a:t>
            </a:r>
          </a:p>
        </p:txBody>
      </p:sp>
      <p:sp>
        <p:nvSpPr>
          <p:cNvPr id="13" name="Slide Number Placeholder 4">
            <a:extLst>
              <a:ext uri="{FF2B5EF4-FFF2-40B4-BE49-F238E27FC236}">
                <a16:creationId xmlns:a16="http://schemas.microsoft.com/office/drawing/2014/main" id="{9BD2405D-4185-4D3A-9F84-C3C3E40A0045}"/>
              </a:ext>
            </a:extLst>
          </p:cNvPr>
          <p:cNvSpPr txBox="1"/>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19" name="Rectangle 18">
            <a:extLst>
              <a:ext uri="{FF2B5EF4-FFF2-40B4-BE49-F238E27FC236}">
                <a16:creationId xmlns:a16="http://schemas.microsoft.com/office/drawing/2014/main" id="{63AF136A-EEE6-431C-B3EC-CADB9F1E20C1}"/>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1" name="Rectangle 20">
            <a:extLst>
              <a:ext uri="{FF2B5EF4-FFF2-40B4-BE49-F238E27FC236}">
                <a16:creationId xmlns:a16="http://schemas.microsoft.com/office/drawing/2014/main" id="{24D547D8-2514-4C52-A6A9-7E4BC0107F6F}"/>
              </a:ext>
            </a:extLst>
          </p:cNvPr>
          <p:cNvSpPr/>
          <p:nvPr/>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Slide Number Placeholder 4">
            <a:extLst>
              <a:ext uri="{FF2B5EF4-FFF2-40B4-BE49-F238E27FC236}">
                <a16:creationId xmlns:a16="http://schemas.microsoft.com/office/drawing/2014/main" id="{7A94FAC1-8202-4483-8B60-EF92D773C85D}"/>
              </a:ext>
            </a:extLst>
          </p:cNvPr>
          <p:cNvSpPr txBox="1"/>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dirty="0">
              <a:solidFill>
                <a:schemeClr val="accent1"/>
              </a:solidFill>
            </a:endParaRPr>
          </a:p>
        </p:txBody>
      </p:sp>
      <p:sp>
        <p:nvSpPr>
          <p:cNvPr id="24" name="Rectangle 23">
            <a:extLst>
              <a:ext uri="{FF2B5EF4-FFF2-40B4-BE49-F238E27FC236}">
                <a16:creationId xmlns:a16="http://schemas.microsoft.com/office/drawing/2014/main" id="{54E455AC-D9BF-4BC6-A992-2EE6FE464E52}"/>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pPr>
            <a:endParaRPr kumimoji="0" lang="en-US" sz="2400" b="0" i="0" u="none" strike="noStrike" cap="none" normalizeH="0" baseline="0" dirty="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12EE1075-CE19-4E1E-90EE-F341ECAF818B}"/>
              </a:ext>
            </a:extLst>
          </p:cNvPr>
          <p:cNvSpPr/>
          <p:nvPr userDrawn="1"/>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Content Placeholder 2">
            <a:extLst>
              <a:ext uri="{FF2B5EF4-FFF2-40B4-BE49-F238E27FC236}">
                <a16:creationId xmlns:a16="http://schemas.microsoft.com/office/drawing/2014/main" id="{25E21D74-3935-4E7D-99A3-EFBBFEBAEC5C}"/>
              </a:ext>
            </a:extLst>
          </p:cNvPr>
          <p:cNvSpPr>
            <a:spLocks noGrp="1"/>
          </p:cNvSpPr>
          <p:nvPr>
            <p:ph idx="1"/>
          </p:nvPr>
        </p:nvSpPr>
        <p:spPr>
          <a:xfrm>
            <a:off x="609600" y="1604431"/>
            <a:ext cx="10972800" cy="4193913"/>
          </a:xfrm>
          <a:prstGeom prst="rect">
            <a:avLst/>
          </a:prstGeom>
        </p:spPr>
        <p:txBody>
          <a:bodyPr>
            <a:noAutofit/>
          </a:bodyPr>
          <a:lstStyle>
            <a:lvl1pPr marL="0" indent="0">
              <a:lnSpc>
                <a:spcPct val="100000"/>
              </a:lnSpc>
              <a:spcBef>
                <a:spcPct val="0"/>
              </a:spcBef>
              <a:spcAft>
                <a:spcPts val="1200"/>
              </a:spcAft>
              <a:buClr>
                <a:schemeClr val="accent1"/>
              </a:buClr>
              <a:buSzTx/>
              <a:buFont typeface="Arial" panose="020B0604020202020204" pitchFamily="34" charset="0"/>
              <a:buNone/>
              <a:defRPr sz="2400">
                <a:solidFill>
                  <a:schemeClr val="tx1"/>
                </a:solidFill>
              </a:defRPr>
            </a:lvl1pPr>
            <a:lvl2pPr marL="800100" indent="-342900">
              <a:lnSpc>
                <a:spcPct val="100000"/>
              </a:lnSpc>
              <a:spcBef>
                <a:spcPct val="0"/>
              </a:spcBef>
              <a:spcAft>
                <a:spcPts val="1200"/>
              </a:spcAft>
              <a:buClr>
                <a:schemeClr val="accent1"/>
              </a:buClr>
              <a:buFont typeface="Arial" panose="020B0604020202020204" pitchFamily="34" charset="0"/>
              <a:buChar char="•"/>
              <a:defRPr sz="2400"/>
            </a:lvl2pPr>
            <a:lvl3pPr marL="1257300" indent="-342900">
              <a:lnSpc>
                <a:spcPct val="100000"/>
              </a:lnSpc>
              <a:spcBef>
                <a:spcPct val="0"/>
              </a:spcBef>
              <a:spcAft>
                <a:spcPts val="1200"/>
              </a:spcAft>
              <a:buClr>
                <a:schemeClr val="accent1"/>
              </a:buClr>
              <a:buFont typeface="Arial" panose="020B0604020202020204" pitchFamily="34" charset="0"/>
              <a:buChar char="•"/>
              <a:defRPr sz="2400"/>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93649042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8867136"/>
      </p:ext>
    </p:extLst>
  </p:cSld>
  <p:clrMap bg1="lt1" tx1="dk1" bg2="lt2" tx2="dk2" accent1="accent1" accent2="accent2" accent3="accent3" accent4="accent4" accent5="accent5" accent6="accent6" hlink="hlink" folHlink="folHlink"/>
  <p:sldLayoutIdLst>
    <p:sldLayoutId id="2147483809" r:id="rId1"/>
    <p:sldLayoutId id="2147483769" r:id="rId2"/>
    <p:sldLayoutId id="2147483770" r:id="rId3"/>
    <p:sldLayoutId id="2147483771" r:id="rId4"/>
    <p:sldLayoutId id="2147483802" r:id="rId5"/>
    <p:sldLayoutId id="2147483774" r:id="rId6"/>
    <p:sldLayoutId id="2147483776" r:id="rId7"/>
    <p:sldLayoutId id="2147483803" r:id="rId8"/>
    <p:sldLayoutId id="2147483778" r:id="rId9"/>
    <p:sldLayoutId id="2147483780" r:id="rId10"/>
    <p:sldLayoutId id="2147483804" r:id="rId11"/>
    <p:sldLayoutId id="2147483782" r:id="rId12"/>
    <p:sldLayoutId id="2147483784" r:id="rId13"/>
    <p:sldLayoutId id="2147483805" r:id="rId14"/>
    <p:sldLayoutId id="2147483786" r:id="rId15"/>
    <p:sldLayoutId id="2147483788" r:id="rId16"/>
    <p:sldLayoutId id="2147483806" r:id="rId17"/>
    <p:sldLayoutId id="2147483791" r:id="rId18"/>
    <p:sldLayoutId id="2147483793" r:id="rId19"/>
    <p:sldLayoutId id="2147483807" r:id="rId20"/>
    <p:sldLayoutId id="2147483795" r:id="rId21"/>
    <p:sldLayoutId id="2147483797" r:id="rId22"/>
    <p:sldLayoutId id="2147483808" r:id="rId23"/>
    <p:sldLayoutId id="2147483799" r:id="rId24"/>
    <p:sldLayoutId id="2147483801" r:id="rId25"/>
    <p:sldLayoutId id="2147483789" r:id="rId26"/>
    <p:sldLayoutId id="2147483810" r:id="rId27"/>
  </p:sldLayoutIdLst>
  <p:transition/>
  <p:txStyles>
    <p:titleStyle>
      <a:lvl1pPr algn="ctr"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www.merriam-webster.com/dictionary/triage#medicalDictionary"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trey.doty@responderlife.org"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5.svg"/></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hyperlink" Target="https://www.oregon.gov/oha/Pages/Resource-Allocation-Advisory-Committee.aspx" TargetMode="External"/><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scholarship.law.slu.edu/jhlp/vol14/iss2/4" TargetMode="External"/><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62A45-F7E2-46C9-943B-EEB4439FEDC9}"/>
              </a:ext>
            </a:extLst>
          </p:cNvPr>
          <p:cNvSpPr>
            <a:spLocks noGrp="1"/>
          </p:cNvSpPr>
          <p:nvPr>
            <p:ph type="ctrTitle"/>
          </p:nvPr>
        </p:nvSpPr>
        <p:spPr/>
        <p:txBody>
          <a:bodyPr/>
          <a:lstStyle/>
          <a:p>
            <a:r>
              <a:rPr lang="es-US" sz="4400" b="1" i="0" strike="noStrike" cap="none" spc="0" baseline="0" dirty="0">
                <a:solidFill>
                  <a:srgbClr val="004070"/>
                </a:solidFill>
                <a:effectLst/>
                <a:latin typeface="Arial"/>
                <a:ea typeface="Arial"/>
                <a:cs typeface="Arial"/>
              </a:rPr>
              <a:t>Comité Asesor de Asignación de Recursos de Oregon</a:t>
            </a:r>
            <a:endParaRPr lang="en-US" dirty="0"/>
          </a:p>
        </p:txBody>
      </p:sp>
      <p:sp>
        <p:nvSpPr>
          <p:cNvPr id="3" name="Subtitle 2">
            <a:extLst>
              <a:ext uri="{FF2B5EF4-FFF2-40B4-BE49-F238E27FC236}">
                <a16:creationId xmlns:a16="http://schemas.microsoft.com/office/drawing/2014/main" id="{B45E1CAD-9368-4F22-9BDA-3B4E48167A9A}"/>
              </a:ext>
            </a:extLst>
          </p:cNvPr>
          <p:cNvSpPr>
            <a:spLocks noGrp="1"/>
          </p:cNvSpPr>
          <p:nvPr>
            <p:ph type="subTitle" idx="1"/>
          </p:nvPr>
        </p:nvSpPr>
        <p:spPr/>
        <p:txBody>
          <a:bodyPr>
            <a:normAutofit/>
          </a:bodyPr>
          <a:lstStyle/>
          <a:p>
            <a:r>
              <a:rPr lang="es-US" sz="3200" b="0" i="0" strike="noStrike" cap="none" spc="0" baseline="0" dirty="0">
                <a:solidFill>
                  <a:srgbClr val="004070"/>
                </a:solidFill>
                <a:effectLst/>
                <a:latin typeface="Arial"/>
                <a:ea typeface="Arial"/>
                <a:cs typeface="Arial"/>
              </a:rPr>
              <a:t>Reunión del Comité Asesor</a:t>
            </a:r>
          </a:p>
          <a:p>
            <a:r>
              <a:rPr lang="es-US" sz="3200" b="0" i="0" strike="noStrike" cap="none" spc="0" baseline="0" dirty="0">
                <a:solidFill>
                  <a:srgbClr val="004070"/>
                </a:solidFill>
                <a:effectLst/>
                <a:latin typeface="Arial"/>
                <a:ea typeface="Arial"/>
                <a:cs typeface="Arial"/>
              </a:rPr>
              <a:t>25 de octubre de 2022</a:t>
            </a:r>
            <a:endParaRPr lang="en-US" sz="3200" dirty="0"/>
          </a:p>
        </p:txBody>
      </p:sp>
    </p:spTree>
    <p:extLst>
      <p:ext uri="{BB962C8B-B14F-4D97-AF65-F5344CB8AC3E}">
        <p14:creationId xmlns:p14="http://schemas.microsoft.com/office/powerpoint/2010/main" val="237782749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EFDDD91-B64D-4631-B45E-6FC2BC061FB5}"/>
              </a:ext>
            </a:extLst>
          </p:cNvPr>
          <p:cNvSpPr>
            <a:spLocks noGrp="1"/>
          </p:cNvSpPr>
          <p:nvPr>
            <p:ph type="body" sz="quarter" idx="11"/>
          </p:nvPr>
        </p:nvSpPr>
        <p:spPr/>
        <p:txBody>
          <a:bodyPr/>
          <a:lstStyle/>
          <a:p>
            <a:r>
              <a:rPr lang="es-US" sz="4800" b="1" i="0" strike="noStrike" cap="none" spc="0" baseline="0" dirty="0">
                <a:solidFill>
                  <a:srgbClr val="004070"/>
                </a:solidFill>
                <a:effectLst/>
                <a:latin typeface="Arial"/>
                <a:ea typeface="Arial"/>
                <a:cs typeface="Arial"/>
              </a:rPr>
              <a:t>Introducción a los conceptos de priorización</a:t>
            </a:r>
          </a:p>
        </p:txBody>
      </p:sp>
    </p:spTree>
    <p:extLst>
      <p:ext uri="{BB962C8B-B14F-4D97-AF65-F5344CB8AC3E}">
        <p14:creationId xmlns:p14="http://schemas.microsoft.com/office/powerpoint/2010/main" val="39724296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96CEF1-273C-432D-AE1F-5D5ED413DBCC}"/>
              </a:ext>
            </a:extLst>
          </p:cNvPr>
          <p:cNvSpPr>
            <a:spLocks noGrp="1"/>
          </p:cNvSpPr>
          <p:nvPr>
            <p:ph idx="1"/>
          </p:nvPr>
        </p:nvSpPr>
        <p:spPr/>
        <p:txBody>
          <a:bodyPr/>
          <a:lstStyle/>
          <a:p>
            <a:pPr marL="457200" lvl="0" indent="-457200">
              <a:buFont typeface="Arial" panose="020B0604020202020204" pitchFamily="34" charset="0"/>
              <a:buChar char="•"/>
            </a:pPr>
            <a:r>
              <a:rPr lang="es-US" sz="3200" b="0" i="0" strike="noStrike" cap="none" spc="0" baseline="0" dirty="0">
                <a:solidFill>
                  <a:srgbClr val="004070"/>
                </a:solidFill>
                <a:effectLst/>
                <a:latin typeface="Arial"/>
                <a:ea typeface="Arial"/>
                <a:cs typeface="Arial"/>
              </a:rPr>
              <a:t>Revisar el alcance de este comité.</a:t>
            </a:r>
          </a:p>
          <a:p>
            <a:pPr marL="171450" lvl="0" indent="-171450">
              <a:buFont typeface="Arial" panose="020B0604020202020204" pitchFamily="34" charset="0"/>
              <a:buChar char="•"/>
            </a:pPr>
            <a:endParaRPr lang="en-US" sz="100" dirty="0">
              <a:solidFill>
                <a:schemeClr val="accent1">
                  <a:lumMod val="75000"/>
                </a:schemeClr>
              </a:solidFill>
            </a:endParaRPr>
          </a:p>
          <a:p>
            <a:pPr marL="457200" lvl="0" indent="-457200">
              <a:buFont typeface="Arial" panose="020B0604020202020204" pitchFamily="34" charset="0"/>
              <a:buChar char="•"/>
            </a:pPr>
            <a:r>
              <a:rPr lang="es-US" sz="3200" b="0" i="0" strike="noStrike" cap="none" spc="0" baseline="0" dirty="0">
                <a:solidFill>
                  <a:srgbClr val="004070"/>
                </a:solidFill>
                <a:effectLst/>
                <a:latin typeface="Arial"/>
                <a:ea typeface="Arial"/>
                <a:cs typeface="Arial"/>
              </a:rPr>
              <a:t>Analizar el papel de la priorización durante una crisis en cuanto a la capacidad y el impacto potencial en la equidad sanitaria.</a:t>
            </a:r>
          </a:p>
          <a:p>
            <a:pPr marL="171450" lvl="0" indent="-171450">
              <a:buFont typeface="Arial" panose="020B0604020202020204" pitchFamily="34" charset="0"/>
              <a:buChar char="•"/>
            </a:pPr>
            <a:endParaRPr lang="en-US" sz="100" dirty="0">
              <a:solidFill>
                <a:schemeClr val="accent1">
                  <a:lumMod val="75000"/>
                </a:schemeClr>
              </a:solidFill>
            </a:endParaRPr>
          </a:p>
          <a:p>
            <a:pPr marL="457200" lvl="0" indent="-457200">
              <a:buFont typeface="Arial" panose="020B0604020202020204" pitchFamily="34" charset="0"/>
              <a:buChar char="•"/>
            </a:pPr>
            <a:r>
              <a:rPr lang="es-US" sz="3200" b="0" i="0" strike="noStrike" cap="none" spc="0" baseline="0" dirty="0">
                <a:solidFill>
                  <a:srgbClr val="004070"/>
                </a:solidFill>
                <a:effectLst/>
                <a:latin typeface="Arial"/>
                <a:ea typeface="Arial"/>
                <a:cs typeface="Arial"/>
              </a:rPr>
              <a:t>Describir enfoques comunes para la priorización.</a:t>
            </a:r>
          </a:p>
          <a:p>
            <a:pPr marL="171450" lvl="0" indent="-171450">
              <a:buFont typeface="Arial" panose="020B0604020202020204" pitchFamily="34" charset="0"/>
              <a:buChar char="•"/>
            </a:pPr>
            <a:endParaRPr lang="en-US" sz="100" dirty="0">
              <a:solidFill>
                <a:schemeClr val="accent1">
                  <a:lumMod val="75000"/>
                </a:schemeClr>
              </a:solidFill>
            </a:endParaRPr>
          </a:p>
          <a:p>
            <a:pPr marL="457200" lvl="0" indent="-457200">
              <a:buFont typeface="Arial" panose="020B0604020202020204" pitchFamily="34" charset="0"/>
              <a:buChar char="•"/>
            </a:pPr>
            <a:r>
              <a:rPr lang="es-US" sz="3200" b="0" i="0" strike="noStrike" cap="none" spc="0" baseline="0" dirty="0">
                <a:solidFill>
                  <a:srgbClr val="004070"/>
                </a:solidFill>
                <a:effectLst/>
                <a:latin typeface="Arial"/>
                <a:ea typeface="Arial"/>
                <a:cs typeface="Arial"/>
              </a:rPr>
              <a:t>Prepararse para el trabajo que tenemos por hacer.</a:t>
            </a:r>
          </a:p>
        </p:txBody>
      </p:sp>
      <p:sp>
        <p:nvSpPr>
          <p:cNvPr id="3" name="Title 2">
            <a:extLst>
              <a:ext uri="{FF2B5EF4-FFF2-40B4-BE49-F238E27FC236}">
                <a16:creationId xmlns:a16="http://schemas.microsoft.com/office/drawing/2014/main" id="{B4CD7655-7319-401B-B2DF-3C2F0AD8BCBC}"/>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Resumen: introducción a los conceptos de priorización</a:t>
            </a:r>
          </a:p>
        </p:txBody>
      </p:sp>
    </p:spTree>
    <p:extLst>
      <p:ext uri="{BB962C8B-B14F-4D97-AF65-F5344CB8AC3E}">
        <p14:creationId xmlns:p14="http://schemas.microsoft.com/office/powerpoint/2010/main" val="210302080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E2AF84-D72A-4F2E-9150-F6FA020287D5}"/>
              </a:ext>
            </a:extLst>
          </p:cNvPr>
          <p:cNvSpPr>
            <a:spLocks noGrp="1"/>
          </p:cNvSpPr>
          <p:nvPr>
            <p:ph type="body" sz="quarter" idx="11"/>
          </p:nvPr>
        </p:nvSpPr>
        <p:spPr/>
        <p:txBody>
          <a:bodyPr/>
          <a:lstStyle/>
          <a:p>
            <a:r>
              <a:rPr lang="es-US" sz="4800" b="1" i="0" strike="noStrike" cap="none" spc="0" baseline="0" dirty="0">
                <a:solidFill>
                  <a:srgbClr val="FFFFFF"/>
                </a:solidFill>
                <a:effectLst/>
                <a:latin typeface="Arial"/>
                <a:ea typeface="Arial"/>
                <a:cs typeface="Arial"/>
              </a:rPr>
              <a:t>Alcance del Comité</a:t>
            </a:r>
          </a:p>
        </p:txBody>
      </p:sp>
    </p:spTree>
    <p:extLst>
      <p:ext uri="{BB962C8B-B14F-4D97-AF65-F5344CB8AC3E}">
        <p14:creationId xmlns:p14="http://schemas.microsoft.com/office/powerpoint/2010/main" val="265010142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14FD29-784F-49D2-BA4C-63032F91F62B}"/>
              </a:ext>
            </a:extLst>
          </p:cNvPr>
          <p:cNvSpPr>
            <a:spLocks noGrp="1"/>
          </p:cNvSpPr>
          <p:nvPr>
            <p:ph idx="1"/>
          </p:nvPr>
        </p:nvSpPr>
        <p:spPr>
          <a:xfrm>
            <a:off x="985234" y="1642056"/>
            <a:ext cx="10039081" cy="4156288"/>
          </a:xfrm>
        </p:spPr>
        <p:txBody>
          <a:bodyPr/>
          <a:lstStyle/>
          <a:p>
            <a:r>
              <a:rPr lang="es-US" sz="3200" b="0" i="0" strike="noStrike" cap="none" spc="0" baseline="0" dirty="0">
                <a:solidFill>
                  <a:srgbClr val="004070"/>
                </a:solidFill>
                <a:effectLst/>
                <a:latin typeface="Arial"/>
                <a:ea typeface="Arial"/>
                <a:cs typeface="Arial"/>
              </a:rPr>
              <a:t>Cuando hay un suministro limitado de recursos durante una emergencia de salud pública o desastres, se deben tomar muchas decisiones en cuanto a cómo asignar los escasos recursos. </a:t>
            </a:r>
          </a:p>
          <a:p>
            <a:pPr marL="457200" indent="-457200">
              <a:buFont typeface="Arial" panose="020B0604020202020204" pitchFamily="34" charset="0"/>
              <a:buChar char="•"/>
            </a:pPr>
            <a:r>
              <a:rPr lang="es-US" sz="3200" b="0" i="0" strike="noStrike" cap="none" spc="0" baseline="0" dirty="0">
                <a:solidFill>
                  <a:srgbClr val="004070"/>
                </a:solidFill>
                <a:effectLst/>
                <a:latin typeface="Arial"/>
                <a:ea typeface="Arial"/>
                <a:cs typeface="Arial"/>
              </a:rPr>
              <a:t>Pandemia, terremoto, tsunami, evento con víctimas masivas, otros.</a:t>
            </a:r>
          </a:p>
          <a:p>
            <a:endParaRPr lang="en-US" sz="800" b="1" dirty="0">
              <a:solidFill>
                <a:schemeClr val="accent1">
                  <a:lumMod val="75000"/>
                </a:schemeClr>
              </a:solidFill>
            </a:endParaRPr>
          </a:p>
          <a:p>
            <a:r>
              <a:rPr lang="es-US" sz="3200" b="1" i="0" strike="noStrike" cap="none" spc="0" baseline="0" dirty="0">
                <a:solidFill>
                  <a:srgbClr val="004070"/>
                </a:solidFill>
                <a:effectLst/>
                <a:latin typeface="Arial"/>
                <a:ea typeface="Arial"/>
                <a:cs typeface="Arial"/>
              </a:rPr>
              <a:t>Nuestro enfoque: ¿cómo distribuir los recursos limitados de atención médica que salvan vidas durante una capacidad de crisis?</a:t>
            </a:r>
          </a:p>
          <a:p>
            <a:endParaRPr lang="en-US" dirty="0">
              <a:solidFill>
                <a:schemeClr val="accent1">
                  <a:lumMod val="75000"/>
                </a:schemeClr>
              </a:solidFill>
            </a:endParaRPr>
          </a:p>
        </p:txBody>
      </p:sp>
      <p:sp>
        <p:nvSpPr>
          <p:cNvPr id="3" name="Title 2">
            <a:extLst>
              <a:ext uri="{FF2B5EF4-FFF2-40B4-BE49-F238E27FC236}">
                <a16:creationId xmlns:a16="http://schemas.microsoft.com/office/drawing/2014/main" id="{EC04E8E9-11CD-4659-922E-EE822BBAE8AB}"/>
              </a:ext>
            </a:extLst>
          </p:cNvPr>
          <p:cNvSpPr>
            <a:spLocks noGrp="1"/>
          </p:cNvSpPr>
          <p:nvPr>
            <p:ph type="title"/>
          </p:nvPr>
        </p:nvSpPr>
        <p:spPr>
          <a:xfrm>
            <a:off x="838200" y="365125"/>
            <a:ext cx="10848278" cy="1325563"/>
          </a:xfrm>
        </p:spPr>
        <p:txBody>
          <a:bodyPr>
            <a:normAutofit/>
          </a:bodyPr>
          <a:lstStyle/>
          <a:p>
            <a:r>
              <a:rPr lang="es-US" sz="3600" b="1" i="0" strike="noStrike" cap="none" spc="0" baseline="0" dirty="0">
                <a:solidFill>
                  <a:srgbClr val="004070"/>
                </a:solidFill>
                <a:effectLst/>
                <a:latin typeface="Arial"/>
                <a:ea typeface="Arial"/>
                <a:cs typeface="Arial"/>
              </a:rPr>
              <a:t>Guía de atención en caso de crisis: recursos que salvan vidas</a:t>
            </a:r>
          </a:p>
        </p:txBody>
      </p:sp>
      <p:sp>
        <p:nvSpPr>
          <p:cNvPr id="4" name="Slide Number Placeholder 3">
            <a:extLst>
              <a:ext uri="{FF2B5EF4-FFF2-40B4-BE49-F238E27FC236}">
                <a16:creationId xmlns:a16="http://schemas.microsoft.com/office/drawing/2014/main" id="{00A35D90-051E-79CB-FFFC-C40C2FD8CED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t>13</a:t>
            </a:fld>
            <a:endParaRPr lang="en-US" dirty="0"/>
          </a:p>
        </p:txBody>
      </p:sp>
    </p:spTree>
    <p:extLst>
      <p:ext uri="{BB962C8B-B14F-4D97-AF65-F5344CB8AC3E}">
        <p14:creationId xmlns:p14="http://schemas.microsoft.com/office/powerpoint/2010/main" val="352966156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385ADD-A4E6-4185-A26E-942F0C779CE7}"/>
              </a:ext>
            </a:extLst>
          </p:cNvPr>
          <p:cNvSpPr>
            <a:spLocks noGrp="1"/>
          </p:cNvSpPr>
          <p:nvPr>
            <p:ph idx="1"/>
          </p:nvPr>
        </p:nvSpPr>
        <p:spPr>
          <a:xfrm>
            <a:off x="609600" y="1487089"/>
            <a:ext cx="10972800" cy="4193913"/>
          </a:xfrm>
        </p:spPr>
        <p:txBody>
          <a:bodyPr/>
          <a:lstStyle/>
          <a:p>
            <a:r>
              <a:rPr lang="es-US" sz="2800" b="1" i="0" strike="noStrike" cap="none" spc="0" baseline="0" dirty="0">
                <a:solidFill>
                  <a:srgbClr val="004070"/>
                </a:solidFill>
                <a:effectLst/>
                <a:latin typeface="Arial"/>
                <a:ea typeface="Arial"/>
                <a:cs typeface="Arial"/>
              </a:rPr>
              <a:t>Capacidad de crisis. </a:t>
            </a:r>
            <a:r>
              <a:rPr lang="es-US" sz="2800" b="0" i="0" strike="noStrike" cap="none" spc="0" baseline="0" dirty="0">
                <a:solidFill>
                  <a:srgbClr val="004070"/>
                </a:solidFill>
                <a:effectLst/>
                <a:latin typeface="Arial"/>
                <a:ea typeface="Arial"/>
                <a:cs typeface="Arial"/>
              </a:rPr>
              <a:t>La capacidad de crisis marca un cambio significativo en cuanto a los estándares de atención. Existe una crisis cuando los recursos de atención médica son severamente limitados, la cantidad de pacientes que necesita atención excede la capacidad y no hay opción para trasladarlos a otros centros de atención.</a:t>
            </a:r>
          </a:p>
          <a:p>
            <a:endParaRPr lang="en-US" sz="2500" dirty="0">
              <a:solidFill>
                <a:schemeClr val="accent1">
                  <a:lumMod val="75000"/>
                </a:schemeClr>
              </a:solidFill>
            </a:endParaRPr>
          </a:p>
          <a:p>
            <a:r>
              <a:rPr lang="es-US" sz="2800" b="1" i="0" strike="noStrike" cap="none" spc="0" baseline="0" dirty="0">
                <a:solidFill>
                  <a:srgbClr val="004070"/>
                </a:solidFill>
                <a:effectLst/>
                <a:latin typeface="Arial"/>
                <a:ea typeface="Arial"/>
                <a:cs typeface="Arial"/>
              </a:rPr>
              <a:t>Continuidad de las limitaciones en la capacidad:</a:t>
            </a:r>
          </a:p>
          <a:p>
            <a:endParaRPr lang="en-US" sz="800" b="1" dirty="0">
              <a:solidFill>
                <a:schemeClr val="accent1">
                  <a:lumMod val="75000"/>
                </a:schemeClr>
              </a:solidFill>
            </a:endParaRPr>
          </a:p>
          <a:p>
            <a:r>
              <a:rPr lang="es-US" sz="2200" b="0" i="0" strike="noStrike" cap="none" spc="0" baseline="0" dirty="0">
                <a:solidFill>
                  <a:srgbClr val="004070"/>
                </a:solidFill>
                <a:effectLst/>
                <a:latin typeface="Arial"/>
                <a:ea typeface="Arial"/>
                <a:cs typeface="Arial"/>
              </a:rPr>
              <a:t>Capacidad convencional            Capacidad de contingencia            Capacidad de crisis</a:t>
            </a:r>
          </a:p>
          <a:p>
            <a:endParaRPr lang="en-US" dirty="0"/>
          </a:p>
        </p:txBody>
      </p:sp>
      <p:sp>
        <p:nvSpPr>
          <p:cNvPr id="3" name="Title 2">
            <a:extLst>
              <a:ext uri="{FF2B5EF4-FFF2-40B4-BE49-F238E27FC236}">
                <a16:creationId xmlns:a16="http://schemas.microsoft.com/office/drawing/2014/main" id="{78B9DD8C-0514-4248-A06A-176EA82ADF92}"/>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Capacidad de crisis dentro de una continuidad</a:t>
            </a:r>
          </a:p>
        </p:txBody>
      </p:sp>
      <p:cxnSp>
        <p:nvCxnSpPr>
          <p:cNvPr id="5" name="Straight Arrow Connector 4" descr="Bi-directional arrow indicating a continuum may occur between conventional and contingency capacity">
            <a:extLst>
              <a:ext uri="{FF2B5EF4-FFF2-40B4-BE49-F238E27FC236}">
                <a16:creationId xmlns:a16="http://schemas.microsoft.com/office/drawing/2014/main" id="{35BAD924-CA4A-4496-A65A-B1F6A1132972}"/>
              </a:ext>
            </a:extLst>
          </p:cNvPr>
          <p:cNvCxnSpPr/>
          <p:nvPr/>
        </p:nvCxnSpPr>
        <p:spPr>
          <a:xfrm>
            <a:off x="3863823" y="5806805"/>
            <a:ext cx="705394"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descr="Bi-directional arrow indicating a continuum may occur between contingency and crisis capacity">
            <a:extLst>
              <a:ext uri="{FF2B5EF4-FFF2-40B4-BE49-F238E27FC236}">
                <a16:creationId xmlns:a16="http://schemas.microsoft.com/office/drawing/2014/main" id="{188AE7BF-A000-4220-918D-D4572121B6BA}"/>
              </a:ext>
            </a:extLst>
          </p:cNvPr>
          <p:cNvCxnSpPr/>
          <p:nvPr/>
        </p:nvCxnSpPr>
        <p:spPr>
          <a:xfrm>
            <a:off x="8081735" y="5806805"/>
            <a:ext cx="705394" cy="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FF15D946-26D2-446A-9863-1CC70B11951E}"/>
              </a:ext>
            </a:extLst>
          </p:cNvPr>
          <p:cNvPicPr>
            <a:picLocks noChangeAspect="1"/>
          </p:cNvPicPr>
          <p:nvPr/>
        </p:nvPicPr>
        <p:blipFill>
          <a:blip r:embed="rId3"/>
          <a:stretch>
            <a:fillRect/>
          </a:stretch>
        </p:blipFill>
        <p:spPr>
          <a:xfrm>
            <a:off x="8897257" y="5539014"/>
            <a:ext cx="2685143" cy="535582"/>
          </a:xfrm>
          <a:prstGeom prst="rect">
            <a:avLst/>
          </a:prstGeom>
          <a:ln w="19050">
            <a:solidFill>
              <a:srgbClr val="FF0000"/>
            </a:solidFill>
          </a:ln>
        </p:spPr>
      </p:pic>
    </p:spTree>
    <p:extLst>
      <p:ext uri="{BB962C8B-B14F-4D97-AF65-F5344CB8AC3E}">
        <p14:creationId xmlns:p14="http://schemas.microsoft.com/office/powerpoint/2010/main" val="1454452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descr="This diagram shows an example of the continuum of health care resources available in a community that may be impacted in a crisis. These are examples of items that may be addressed in crisis care guidance.">
            <a:extLst>
              <a:ext uri="{FF2B5EF4-FFF2-40B4-BE49-F238E27FC236}">
                <a16:creationId xmlns:a16="http://schemas.microsoft.com/office/drawing/2014/main" id="{B066AA19-15A3-4DBD-913A-D762774D9DD8}"/>
              </a:ext>
            </a:extLst>
          </p:cNvPr>
          <p:cNvGraphicFramePr>
            <a:graphicFrameLocks noGrp="1"/>
          </p:cNvGraphicFramePr>
          <p:nvPr>
            <p:ph idx="1"/>
            <p:extLst>
              <p:ext uri="{D42A27DB-BD31-4B8C-83A1-F6EECF244321}">
                <p14:modId xmlns:p14="http://schemas.microsoft.com/office/powerpoint/2010/main" val="2919913325"/>
              </p:ext>
            </p:extLst>
          </p:nvPr>
        </p:nvGraphicFramePr>
        <p:xfrm>
          <a:off x="457200" y="1556836"/>
          <a:ext cx="10972800" cy="4194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a:extLst>
              <a:ext uri="{FF2B5EF4-FFF2-40B4-BE49-F238E27FC236}">
                <a16:creationId xmlns:a16="http://schemas.microsoft.com/office/drawing/2014/main" id="{2E5A4DB3-FD67-42D2-A9B4-EDEA5B4C536A}"/>
              </a:ext>
            </a:extLst>
          </p:cNvPr>
          <p:cNvSpPr>
            <a:spLocks noGrp="1"/>
          </p:cNvSpPr>
          <p:nvPr>
            <p:ph type="title"/>
          </p:nvPr>
        </p:nvSpPr>
        <p:spPr>
          <a:xfrm>
            <a:off x="289932" y="261574"/>
            <a:ext cx="11742234" cy="1143000"/>
          </a:xfrm>
        </p:spPr>
        <p:txBody>
          <a:bodyPr>
            <a:normAutofit/>
          </a:bodyPr>
          <a:lstStyle/>
          <a:p>
            <a:r>
              <a:rPr lang="es-US" sz="3600" b="1" i="0" strike="noStrike" cap="none" spc="0" baseline="0" dirty="0">
                <a:solidFill>
                  <a:srgbClr val="004070"/>
                </a:solidFill>
                <a:effectLst/>
                <a:latin typeface="Arial"/>
                <a:ea typeface="Arial"/>
                <a:cs typeface="Arial"/>
              </a:rPr>
              <a:t>Entornos y recursos que salvan vidas: ejemplos</a:t>
            </a:r>
          </a:p>
        </p:txBody>
      </p:sp>
      <p:sp>
        <p:nvSpPr>
          <p:cNvPr id="7" name="Oval 6" descr="This object represents extracorporeal membrane oxygenation which is a health care delivery resource that can be impacted in a crisis.">
            <a:extLst>
              <a:ext uri="{FF2B5EF4-FFF2-40B4-BE49-F238E27FC236}">
                <a16:creationId xmlns:a16="http://schemas.microsoft.com/office/drawing/2014/main" id="{CED3A7E4-25FD-4428-AA06-7E80B5966169}"/>
              </a:ext>
            </a:extLst>
          </p:cNvPr>
          <p:cNvSpPr/>
          <p:nvPr/>
        </p:nvSpPr>
        <p:spPr>
          <a:xfrm>
            <a:off x="6787054" y="5120796"/>
            <a:ext cx="1677740" cy="1020741"/>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500" b="0" i="0" strike="noStrike" cap="none" spc="0" baseline="0" dirty="0">
                <a:solidFill>
                  <a:srgbClr val="FFFFFF"/>
                </a:solidFill>
                <a:effectLst/>
                <a:latin typeface="Arial"/>
                <a:ea typeface="Arial"/>
                <a:cs typeface="Arial"/>
              </a:rPr>
              <a:t>ECMO</a:t>
            </a:r>
          </a:p>
        </p:txBody>
      </p:sp>
      <p:sp>
        <p:nvSpPr>
          <p:cNvPr id="8" name="Oval 7" descr="This object represents staff which is a health care delivery resource that can be impacted in a crisis.">
            <a:extLst>
              <a:ext uri="{FF2B5EF4-FFF2-40B4-BE49-F238E27FC236}">
                <a16:creationId xmlns:a16="http://schemas.microsoft.com/office/drawing/2014/main" id="{6847A435-F821-402C-96F3-BBE867AC1E9B}"/>
              </a:ext>
            </a:extLst>
          </p:cNvPr>
          <p:cNvSpPr/>
          <p:nvPr/>
        </p:nvSpPr>
        <p:spPr>
          <a:xfrm>
            <a:off x="2305657" y="1233632"/>
            <a:ext cx="1726133" cy="1034337"/>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500" b="0" i="0" strike="noStrike" cap="none" spc="0" baseline="0" dirty="0">
                <a:solidFill>
                  <a:srgbClr val="FFFFFF"/>
                </a:solidFill>
                <a:effectLst/>
                <a:latin typeface="Arial"/>
                <a:ea typeface="Arial"/>
                <a:cs typeface="Arial"/>
              </a:rPr>
              <a:t>Personal</a:t>
            </a:r>
          </a:p>
        </p:txBody>
      </p:sp>
      <p:sp>
        <p:nvSpPr>
          <p:cNvPr id="9" name="Oval 8" descr="This object represents medicines which is a health care delivery resource that can be impacted in a crisis.">
            <a:extLst>
              <a:ext uri="{FF2B5EF4-FFF2-40B4-BE49-F238E27FC236}">
                <a16:creationId xmlns:a16="http://schemas.microsoft.com/office/drawing/2014/main" id="{EDD60A66-84EB-476E-B5AF-F20AF3A198A9}"/>
              </a:ext>
            </a:extLst>
          </p:cNvPr>
          <p:cNvSpPr/>
          <p:nvPr/>
        </p:nvSpPr>
        <p:spPr>
          <a:xfrm>
            <a:off x="4965791" y="1224951"/>
            <a:ext cx="2030095" cy="1025980"/>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500" b="0" i="0" strike="noStrike" cap="none" spc="0" baseline="0" dirty="0">
                <a:solidFill>
                  <a:srgbClr val="FFFFFF"/>
                </a:solidFill>
                <a:effectLst/>
                <a:latin typeface="Arial"/>
                <a:ea typeface="Arial"/>
                <a:cs typeface="Arial"/>
              </a:rPr>
              <a:t>Medicamentos</a:t>
            </a:r>
          </a:p>
        </p:txBody>
      </p:sp>
      <p:sp>
        <p:nvSpPr>
          <p:cNvPr id="10" name="Oval 9" descr="This object represents dialysis which is a health care delivery resource that can be impacted in a crisis.">
            <a:extLst>
              <a:ext uri="{FF2B5EF4-FFF2-40B4-BE49-F238E27FC236}">
                <a16:creationId xmlns:a16="http://schemas.microsoft.com/office/drawing/2014/main" id="{6E76BE4F-251A-481C-946D-6BD742BDEFC0}"/>
              </a:ext>
            </a:extLst>
          </p:cNvPr>
          <p:cNvSpPr/>
          <p:nvPr/>
        </p:nvSpPr>
        <p:spPr>
          <a:xfrm>
            <a:off x="1407886" y="5107199"/>
            <a:ext cx="1906493" cy="1034338"/>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500" b="0" i="0" strike="noStrike" cap="none" spc="0" baseline="0" dirty="0">
                <a:solidFill>
                  <a:srgbClr val="FFFFFF"/>
                </a:solidFill>
                <a:effectLst/>
                <a:latin typeface="Arial"/>
                <a:ea typeface="Arial"/>
                <a:cs typeface="Arial"/>
              </a:rPr>
              <a:t>Respiradores</a:t>
            </a:r>
          </a:p>
        </p:txBody>
      </p:sp>
      <p:sp>
        <p:nvSpPr>
          <p:cNvPr id="12" name="Oval 11" descr="This object represents ventilators which is a health care delivery resource that can be impacted in a crisis.">
            <a:extLst>
              <a:ext uri="{FF2B5EF4-FFF2-40B4-BE49-F238E27FC236}">
                <a16:creationId xmlns:a16="http://schemas.microsoft.com/office/drawing/2014/main" id="{92650C02-7F77-45AC-A1B8-A9C1352CA7AB}"/>
              </a:ext>
            </a:extLst>
          </p:cNvPr>
          <p:cNvSpPr/>
          <p:nvPr/>
        </p:nvSpPr>
        <p:spPr>
          <a:xfrm>
            <a:off x="4031790" y="5107199"/>
            <a:ext cx="1824835" cy="1034336"/>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500" b="0" i="0" strike="noStrike" cap="none" spc="0" baseline="0" dirty="0">
                <a:solidFill>
                  <a:srgbClr val="FFFFFF"/>
                </a:solidFill>
                <a:effectLst/>
                <a:latin typeface="Arial"/>
                <a:ea typeface="Arial"/>
                <a:cs typeface="Arial"/>
              </a:rPr>
              <a:t>Diálisis, CRRT</a:t>
            </a:r>
          </a:p>
        </p:txBody>
      </p:sp>
      <p:sp>
        <p:nvSpPr>
          <p:cNvPr id="13" name="TextBox 12">
            <a:extLst>
              <a:ext uri="{FF2B5EF4-FFF2-40B4-BE49-F238E27FC236}">
                <a16:creationId xmlns:a16="http://schemas.microsoft.com/office/drawing/2014/main" id="{46854E65-0483-46B0-B9AA-12766AF51189}"/>
              </a:ext>
            </a:extLst>
          </p:cNvPr>
          <p:cNvSpPr txBox="1"/>
          <p:nvPr/>
        </p:nvSpPr>
        <p:spPr>
          <a:xfrm>
            <a:off x="1261543" y="6411761"/>
            <a:ext cx="9799011" cy="365760"/>
          </a:xfrm>
          <a:prstGeom prst="rect">
            <a:avLst/>
          </a:prstGeom>
          <a:noFill/>
        </p:spPr>
        <p:txBody>
          <a:bodyPr wrap="square" rtlCol="0">
            <a:spAutoFit/>
          </a:bodyPr>
          <a:lstStyle/>
          <a:p>
            <a:pPr algn="l"/>
            <a:r>
              <a:rPr lang="es-US" sz="1800" b="1" i="0" strike="noStrike" cap="none" spc="0" baseline="0" dirty="0">
                <a:solidFill>
                  <a:srgbClr val="005595"/>
                </a:solidFill>
                <a:effectLst/>
                <a:latin typeface="Arial Narrow"/>
                <a:ea typeface="Arial Narrow"/>
                <a:cs typeface="Arial Narrow"/>
              </a:rPr>
              <a:t>CRRT = terapia de reemplazo renal continua ECMO = oxigenación por membrana extracorpórea</a:t>
            </a:r>
          </a:p>
        </p:txBody>
      </p:sp>
      <p:sp>
        <p:nvSpPr>
          <p:cNvPr id="2" name="Slide Number Placeholder 1">
            <a:extLst>
              <a:ext uri="{FF2B5EF4-FFF2-40B4-BE49-F238E27FC236}">
                <a16:creationId xmlns:a16="http://schemas.microsoft.com/office/drawing/2014/main" id="{1EA54A72-2A2F-516B-2A46-E81AA26ABA2E}"/>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t>15</a:t>
            </a:fld>
            <a:endParaRPr lang="en-US" dirty="0"/>
          </a:p>
        </p:txBody>
      </p:sp>
      <p:sp>
        <p:nvSpPr>
          <p:cNvPr id="14" name="Oval 13" descr="This object represents medicines which is a health care delivery resource that can be impacted in a crisis.">
            <a:extLst>
              <a:ext uri="{FF2B5EF4-FFF2-40B4-BE49-F238E27FC236}">
                <a16:creationId xmlns:a16="http://schemas.microsoft.com/office/drawing/2014/main" id="{2E82C727-59FD-49BE-9367-A9DCF64C56F9}"/>
              </a:ext>
            </a:extLst>
          </p:cNvPr>
          <p:cNvSpPr/>
          <p:nvPr/>
        </p:nvSpPr>
        <p:spPr>
          <a:xfrm>
            <a:off x="7625924" y="1216595"/>
            <a:ext cx="1794802" cy="1034336"/>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500" b="0" i="0" strike="noStrike" cap="none" spc="0" baseline="0" dirty="0">
                <a:solidFill>
                  <a:srgbClr val="FFFFFF"/>
                </a:solidFill>
                <a:effectLst/>
                <a:latin typeface="Arial"/>
                <a:ea typeface="Arial"/>
                <a:cs typeface="Arial"/>
              </a:rPr>
              <a:t>Oxígeno</a:t>
            </a:r>
          </a:p>
        </p:txBody>
      </p:sp>
      <p:sp>
        <p:nvSpPr>
          <p:cNvPr id="15" name="Oval 14" descr="This object represents medicines which is a health care delivery resource that can be impacted in a crisis.">
            <a:extLst>
              <a:ext uri="{FF2B5EF4-FFF2-40B4-BE49-F238E27FC236}">
                <a16:creationId xmlns:a16="http://schemas.microsoft.com/office/drawing/2014/main" id="{A661D10A-C3BD-4502-BF92-F3BD6F4E3D43}"/>
              </a:ext>
            </a:extLst>
          </p:cNvPr>
          <p:cNvSpPr/>
          <p:nvPr/>
        </p:nvSpPr>
        <p:spPr>
          <a:xfrm>
            <a:off x="9334100" y="5107199"/>
            <a:ext cx="1981768" cy="1034336"/>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1500" b="0" i="0" strike="noStrike" cap="none" spc="0" baseline="0" dirty="0">
                <a:solidFill>
                  <a:srgbClr val="FFFFFF"/>
                </a:solidFill>
                <a:effectLst/>
                <a:latin typeface="Arial"/>
                <a:ea typeface="Arial"/>
                <a:cs typeface="Arial"/>
              </a:rPr>
              <a:t>Atención de quemados</a:t>
            </a:r>
          </a:p>
        </p:txBody>
      </p:sp>
    </p:spTree>
    <p:extLst>
      <p:ext uri="{BB962C8B-B14F-4D97-AF65-F5344CB8AC3E}">
        <p14:creationId xmlns:p14="http://schemas.microsoft.com/office/powerpoint/2010/main" val="16912834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cond evt="onBegin" delay="0">
                          <p:tn val="18"/>
                        </p:cond>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7" grpId="0" animBg="1"/>
      <p:bldP spid="8" grpId="0" animBg="1"/>
      <p:bldP spid="9" grpId="0" animBg="1"/>
      <p:bldP spid="10" grpId="0" animBg="1"/>
      <p:bldP spid="12" grpId="0" animBg="1"/>
      <p:bldP spid="13" grpId="0"/>
      <p:bldP spid="13" grpId="1"/>
      <p:bldP spid="14"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C7F8AE-1315-4732-A386-B57A758F145F}"/>
              </a:ext>
            </a:extLst>
          </p:cNvPr>
          <p:cNvSpPr>
            <a:spLocks noGrp="1"/>
          </p:cNvSpPr>
          <p:nvPr>
            <p:ph idx="1"/>
          </p:nvPr>
        </p:nvSpPr>
        <p:spPr>
          <a:xfrm>
            <a:off x="580845" y="3578296"/>
            <a:ext cx="10972800" cy="4193913"/>
          </a:xfrm>
        </p:spPr>
        <p:txBody>
          <a:bodyPr/>
          <a:lstStyle/>
          <a:p>
            <a:endParaRPr lang="en-US" sz="800" dirty="0">
              <a:solidFill>
                <a:schemeClr val="accent1">
                  <a:lumMod val="75000"/>
                </a:schemeClr>
              </a:solidFill>
            </a:endParaRPr>
          </a:p>
          <a:p>
            <a:r>
              <a:rPr lang="es-US" sz="3200" b="0" i="0" strike="noStrike" cap="none" spc="0" baseline="0" dirty="0">
                <a:solidFill>
                  <a:srgbClr val="004070"/>
                </a:solidFill>
                <a:effectLst/>
                <a:latin typeface="Arial"/>
                <a:ea typeface="Arial"/>
                <a:cs typeface="Arial"/>
              </a:rPr>
              <a:t>La </a:t>
            </a:r>
            <a:r>
              <a:rPr lang="es-US" sz="3200" b="1" i="0" strike="noStrike" cap="none" spc="0" baseline="0" dirty="0">
                <a:solidFill>
                  <a:srgbClr val="004070"/>
                </a:solidFill>
                <a:effectLst/>
                <a:latin typeface="Arial"/>
                <a:ea typeface="Arial"/>
                <a:cs typeface="Arial"/>
              </a:rPr>
              <a:t>guía de atención en caso de crisis </a:t>
            </a:r>
            <a:r>
              <a:rPr lang="es-US" sz="3200" b="0" i="0" strike="noStrike" cap="none" spc="0" baseline="0" dirty="0">
                <a:solidFill>
                  <a:srgbClr val="004070"/>
                </a:solidFill>
                <a:effectLst/>
                <a:latin typeface="Arial"/>
                <a:ea typeface="Arial"/>
                <a:cs typeface="Arial"/>
              </a:rPr>
              <a:t>describe cómo una comunidad o sistema de atención médica deberían responder cuando los recursos están desbordados.</a:t>
            </a:r>
          </a:p>
          <a:p>
            <a:endParaRPr lang="en-US" sz="2800" dirty="0">
              <a:solidFill>
                <a:schemeClr val="accent1">
                  <a:lumMod val="75000"/>
                </a:schemeClr>
              </a:solidFill>
            </a:endParaRPr>
          </a:p>
          <a:p>
            <a:endParaRPr lang="en-US" dirty="0"/>
          </a:p>
        </p:txBody>
      </p:sp>
      <p:sp>
        <p:nvSpPr>
          <p:cNvPr id="3" name="Title 2">
            <a:extLst>
              <a:ext uri="{FF2B5EF4-FFF2-40B4-BE49-F238E27FC236}">
                <a16:creationId xmlns:a16="http://schemas.microsoft.com/office/drawing/2014/main" id="{BD440F33-26A1-4864-9A4A-DA24C963C977}"/>
              </a:ext>
            </a:extLst>
          </p:cNvPr>
          <p:cNvSpPr>
            <a:spLocks noGrp="1"/>
          </p:cNvSpPr>
          <p:nvPr>
            <p:ph type="title"/>
          </p:nvPr>
        </p:nvSpPr>
        <p:spPr>
          <a:xfrm>
            <a:off x="609600" y="367518"/>
            <a:ext cx="10972800" cy="1143000"/>
          </a:xfrm>
        </p:spPr>
        <p:txBody>
          <a:bodyPr/>
          <a:lstStyle/>
          <a:p>
            <a:r>
              <a:rPr lang="es-US" sz="3600" b="1" i="0" strike="noStrike" cap="none" spc="0" baseline="0" dirty="0">
                <a:solidFill>
                  <a:srgbClr val="004070"/>
                </a:solidFill>
                <a:effectLst/>
                <a:latin typeface="Arial"/>
                <a:ea typeface="Arial"/>
                <a:cs typeface="Arial"/>
              </a:rPr>
              <a:t>Guía de atención en caso de crisis: nuestro enfoque</a:t>
            </a:r>
          </a:p>
        </p:txBody>
      </p:sp>
      <p:sp>
        <p:nvSpPr>
          <p:cNvPr id="4" name="Content Placeholder 1">
            <a:extLst>
              <a:ext uri="{FF2B5EF4-FFF2-40B4-BE49-F238E27FC236}">
                <a16:creationId xmlns:a16="http://schemas.microsoft.com/office/drawing/2014/main" id="{BE3A2608-935A-4B66-8779-2E1E2F801DAF}"/>
              </a:ext>
            </a:extLst>
          </p:cNvPr>
          <p:cNvSpPr txBox="1"/>
          <p:nvPr/>
        </p:nvSpPr>
        <p:spPr>
          <a:xfrm>
            <a:off x="638355" y="1601555"/>
            <a:ext cx="10972800" cy="4193913"/>
          </a:xfrm>
          <a:prstGeom prst="rect">
            <a:avLst/>
          </a:prstGeom>
        </p:spPr>
        <p:txBody>
          <a:bodyPr>
            <a:noAutofit/>
          </a:bodyPr>
          <a:lstStyle>
            <a:lvl1pPr marL="0" indent="0" algn="l" defTabSz="914400" rtl="0" eaLnBrk="1" latinLnBrk="0" hangingPunct="1">
              <a:lnSpc>
                <a:spcPct val="100000"/>
              </a:lnSpc>
              <a:spcBef>
                <a:spcPct val="0"/>
              </a:spcBef>
              <a:spcAft>
                <a:spcPts val="1200"/>
              </a:spcAft>
              <a:buClr>
                <a:schemeClr val="accent1"/>
              </a:buClr>
              <a:buSzTx/>
              <a:buFont typeface="Arial" panose="020B0604020202020204" pitchFamily="34" charset="0"/>
              <a:buNone/>
              <a:defRPr sz="2400" kern="1200">
                <a:solidFill>
                  <a:schemeClr val="tx1"/>
                </a:solidFill>
                <a:latin typeface="+mn-lt"/>
                <a:ea typeface="+mn-ea"/>
                <a:cs typeface="+mn-cs"/>
              </a:defRPr>
            </a:lvl1pPr>
            <a:lvl2pPr marL="800100" indent="-342900" algn="l" defTabSz="914400" rtl="0" eaLnBrk="1" latinLnBrk="0" hangingPunct="1">
              <a:lnSpc>
                <a:spcPct val="100000"/>
              </a:lnSpc>
              <a:spcBef>
                <a:spcPct val="0"/>
              </a:spcBef>
              <a:spcAft>
                <a:spcPts val="1200"/>
              </a:spcAft>
              <a:buClr>
                <a:schemeClr val="accent1"/>
              </a:buClr>
              <a:buFont typeface="Arial" panose="020B0604020202020204" pitchFamily="34" charset="0"/>
              <a:buChar char="•"/>
              <a:defRPr sz="2400" kern="1200">
                <a:solidFill>
                  <a:schemeClr val="tx1"/>
                </a:solidFill>
                <a:latin typeface="+mn-lt"/>
                <a:ea typeface="+mn-ea"/>
                <a:cs typeface="+mn-cs"/>
              </a:defRPr>
            </a:lvl2pPr>
            <a:lvl3pPr marL="1257300" indent="-342900" algn="l" defTabSz="914400" rtl="0" eaLnBrk="1" latinLnBrk="0" hangingPunct="1">
              <a:lnSpc>
                <a:spcPct val="100000"/>
              </a:lnSpc>
              <a:spcBef>
                <a:spcPct val="0"/>
              </a:spcBef>
              <a:spcAft>
                <a:spcPts val="1200"/>
              </a:spcAft>
              <a:buClr>
                <a:schemeClr val="accent1"/>
              </a:buClr>
              <a:buFont typeface="Arial" panose="020B0604020202020204" pitchFamily="34" charset="0"/>
              <a:buChar char="•"/>
              <a:defRPr lang="en-US" sz="2400" kern="1200" smtClean="0">
                <a:solidFill>
                  <a:schemeClr val="tx1"/>
                </a:solidFill>
                <a:latin typeface="+mn-lt"/>
                <a:ea typeface="+mn-ea"/>
                <a:cs typeface="+mn-cs"/>
              </a:defRPr>
            </a:lvl3pPr>
            <a:lvl4pPr marL="1712913" indent="-3429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800" dirty="0">
              <a:solidFill>
                <a:schemeClr val="accent1">
                  <a:lumMod val="75000"/>
                </a:schemeClr>
              </a:solidFill>
            </a:endParaRPr>
          </a:p>
          <a:p>
            <a:endParaRPr lang="en-US" dirty="0"/>
          </a:p>
        </p:txBody>
      </p:sp>
      <p:sp>
        <p:nvSpPr>
          <p:cNvPr id="5" name="TextBox 4">
            <a:extLst>
              <a:ext uri="{FF2B5EF4-FFF2-40B4-BE49-F238E27FC236}">
                <a16:creationId xmlns:a16="http://schemas.microsoft.com/office/drawing/2014/main" id="{C1A2F224-1F81-4805-B0F1-E2CBD8E0A8F4}"/>
              </a:ext>
            </a:extLst>
          </p:cNvPr>
          <p:cNvSpPr txBox="1"/>
          <p:nvPr/>
        </p:nvSpPr>
        <p:spPr>
          <a:xfrm>
            <a:off x="356557" y="2398962"/>
            <a:ext cx="11139578" cy="579120"/>
          </a:xfrm>
          <a:prstGeom prst="rect">
            <a:avLst/>
          </a:prstGeom>
          <a:noFill/>
        </p:spPr>
        <p:txBody>
          <a:bodyPr wrap="square" rtlCol="0">
            <a:spAutoFit/>
          </a:bodyPr>
          <a:lstStyle/>
          <a:p>
            <a:pPr algn="l"/>
            <a:r>
              <a:rPr lang="es-US" sz="3200" b="1" i="0" strike="noStrike" cap="none" spc="0" baseline="0" dirty="0">
                <a:solidFill>
                  <a:srgbClr val="004070"/>
                </a:solidFill>
                <a:effectLst/>
                <a:latin typeface="Arial Narrow"/>
                <a:ea typeface="Arial Narrow"/>
                <a:cs typeface="Arial Narrow"/>
              </a:rPr>
              <a:t>Prevención – Desarrollo de la guía – Preparación – Implementación</a:t>
            </a:r>
          </a:p>
        </p:txBody>
      </p:sp>
      <p:sp>
        <p:nvSpPr>
          <p:cNvPr id="7" name="Rectangle 6">
            <a:extLst>
              <a:ext uri="{FF2B5EF4-FFF2-40B4-BE49-F238E27FC236}">
                <a16:creationId xmlns:a16="http://schemas.microsoft.com/office/drawing/2014/main" id="{AC656438-50FA-4489-8DE5-A8A19983C89F}"/>
              </a:ext>
            </a:extLst>
          </p:cNvPr>
          <p:cNvSpPr/>
          <p:nvPr/>
        </p:nvSpPr>
        <p:spPr>
          <a:xfrm>
            <a:off x="2570205" y="2470826"/>
            <a:ext cx="3384230" cy="5072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2165043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E30FE4-F7FC-467A-BDFC-C700D60206BE}"/>
              </a:ext>
            </a:extLst>
          </p:cNvPr>
          <p:cNvSpPr>
            <a:spLocks noGrp="1"/>
          </p:cNvSpPr>
          <p:nvPr>
            <p:ph type="body" sz="quarter" idx="10"/>
          </p:nvPr>
        </p:nvSpPr>
        <p:spPr/>
        <p:txBody>
          <a:bodyPr/>
          <a:lstStyle/>
          <a:p>
            <a:r>
              <a:rPr lang="es-US" sz="2800" b="0" i="0" strike="noStrike" cap="none" spc="0" baseline="0" dirty="0">
                <a:solidFill>
                  <a:srgbClr val="FFFFFF"/>
                </a:solidFill>
                <a:effectLst/>
                <a:latin typeface="Arial"/>
                <a:ea typeface="Arial"/>
                <a:cs typeface="Arial"/>
              </a:rPr>
              <a:t>Pautas de atención en caso de crisis</a:t>
            </a:r>
          </a:p>
        </p:txBody>
      </p:sp>
      <p:sp>
        <p:nvSpPr>
          <p:cNvPr id="3" name="Text Placeholder 2">
            <a:extLst>
              <a:ext uri="{FF2B5EF4-FFF2-40B4-BE49-F238E27FC236}">
                <a16:creationId xmlns:a16="http://schemas.microsoft.com/office/drawing/2014/main" id="{4D632BF2-6D98-4146-A80B-0A8FC0C64399}"/>
              </a:ext>
            </a:extLst>
          </p:cNvPr>
          <p:cNvSpPr>
            <a:spLocks noGrp="1"/>
          </p:cNvSpPr>
          <p:nvPr>
            <p:ph type="body" sz="quarter" idx="11"/>
          </p:nvPr>
        </p:nvSpPr>
        <p:spPr/>
        <p:txBody>
          <a:bodyPr/>
          <a:lstStyle/>
          <a:p>
            <a:r>
              <a:rPr lang="es-US" sz="4800" b="1" i="0" strike="noStrike" cap="none" spc="0" baseline="0" dirty="0">
                <a:solidFill>
                  <a:srgbClr val="FFFFFF"/>
                </a:solidFill>
                <a:effectLst/>
                <a:latin typeface="Arial"/>
                <a:ea typeface="Arial"/>
                <a:cs typeface="Arial"/>
              </a:rPr>
              <a:t>El papel de la priorización</a:t>
            </a:r>
          </a:p>
        </p:txBody>
      </p:sp>
    </p:spTree>
    <p:extLst>
      <p:ext uri="{BB962C8B-B14F-4D97-AF65-F5344CB8AC3E}">
        <p14:creationId xmlns:p14="http://schemas.microsoft.com/office/powerpoint/2010/main" val="179104752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C0C7F5-E78C-4553-A127-20F1C0E276AB}"/>
              </a:ext>
            </a:extLst>
          </p:cNvPr>
          <p:cNvSpPr>
            <a:spLocks noGrp="1"/>
          </p:cNvSpPr>
          <p:nvPr>
            <p:ph idx="1"/>
          </p:nvPr>
        </p:nvSpPr>
        <p:spPr>
          <a:xfrm>
            <a:off x="609600" y="1522020"/>
            <a:ext cx="11068050" cy="4193913"/>
          </a:xfrm>
        </p:spPr>
        <p:txBody>
          <a:bodyPr/>
          <a:lstStyle/>
          <a:p>
            <a:pPr fontAlgn="base"/>
            <a:r>
              <a:rPr lang="es-US" sz="2800" b="1" i="0" strike="noStrike" cap="none" spc="0" baseline="0" dirty="0">
                <a:solidFill>
                  <a:srgbClr val="004070"/>
                </a:solidFill>
                <a:effectLst/>
                <a:latin typeface="Arial"/>
                <a:ea typeface="Arial"/>
                <a:cs typeface="Arial"/>
              </a:rPr>
              <a:t>Priorización</a:t>
            </a:r>
            <a:r>
              <a:rPr lang="es-US" sz="3200" b="1" i="0" strike="noStrike" cap="none" spc="0" baseline="30000" dirty="0">
                <a:solidFill>
                  <a:srgbClr val="004070"/>
                </a:solidFill>
                <a:effectLst/>
                <a:latin typeface="Arial"/>
                <a:ea typeface="Arial"/>
                <a:cs typeface="Arial"/>
              </a:rPr>
              <a:t>1</a:t>
            </a:r>
            <a:r>
              <a:rPr lang="es-US" sz="2800" b="1" i="0" strike="noStrike" cap="none" spc="0" baseline="0" dirty="0">
                <a:solidFill>
                  <a:srgbClr val="004070"/>
                </a:solidFill>
                <a:effectLst/>
                <a:latin typeface="Arial"/>
                <a:ea typeface="Arial"/>
                <a:cs typeface="Arial"/>
              </a:rPr>
              <a:t>:</a:t>
            </a:r>
          </a:p>
          <a:p>
            <a:pPr marL="1257300" lvl="1" indent="-457200" fontAlgn="base">
              <a:buFont typeface="+mj-lt"/>
              <a:buAutoNum type="arabicPeriod"/>
            </a:pPr>
            <a:r>
              <a:rPr lang="es-US" sz="2800" b="0" i="0" strike="noStrike" cap="none" spc="0" baseline="0" dirty="0">
                <a:solidFill>
                  <a:srgbClr val="004070"/>
                </a:solidFill>
                <a:effectLst/>
                <a:latin typeface="Arial"/>
                <a:ea typeface="Arial"/>
                <a:cs typeface="Arial"/>
              </a:rPr>
              <a:t>La clasificación y asignación de tratamiento a los pacientes y especialmente a las víctimas de desastres y batallas de acuerdo con un sistema de prioridades diseñado para maximizar el número de sobrevivientes.</a:t>
            </a:r>
          </a:p>
          <a:p>
            <a:pPr marL="1257300" lvl="1" indent="-457200" fontAlgn="base">
              <a:buFont typeface="+mj-lt"/>
              <a:buAutoNum type="arabicPeriod"/>
            </a:pPr>
            <a:r>
              <a:rPr lang="es-US" sz="2800" b="0" i="0" strike="noStrike" cap="none" spc="0" baseline="0" dirty="0">
                <a:solidFill>
                  <a:srgbClr val="004070"/>
                </a:solidFill>
                <a:effectLst/>
                <a:latin typeface="Arial"/>
                <a:ea typeface="Arial"/>
                <a:cs typeface="Arial"/>
              </a:rPr>
              <a:t>La clasificación de los pacientes (como en una sala de emergencias) según la urgencia de su necesidad de atención.</a:t>
            </a:r>
          </a:p>
          <a:p>
            <a:r>
              <a:rPr lang="es-US" sz="2200" b="0" i="0" strike="noStrike" cap="none" spc="0" baseline="30000" dirty="0">
                <a:solidFill>
                  <a:srgbClr val="004070"/>
                </a:solidFill>
                <a:effectLst/>
                <a:latin typeface="Arial"/>
                <a:ea typeface="Arial"/>
                <a:cs typeface="Arial"/>
              </a:rPr>
              <a:t>1</a:t>
            </a:r>
            <a:r>
              <a:rPr lang="es-US" sz="2200" b="0" i="0" strike="noStrike" cap="none" spc="0" baseline="0" dirty="0">
                <a:solidFill>
                  <a:srgbClr val="004070"/>
                </a:solidFill>
                <a:effectLst/>
                <a:latin typeface="Arial"/>
                <a:ea typeface="Arial"/>
                <a:cs typeface="Arial"/>
              </a:rPr>
              <a:t>Diccionario médico “Mirriam-Webster Medical Dictionary”, consultado el 9 de octubre de 2022, en </a:t>
            </a:r>
            <a:r>
              <a:rPr lang="es-US" sz="2200" b="0" i="0" strike="noStrike" cap="none" spc="0" baseline="0" dirty="0">
                <a:solidFill>
                  <a:srgbClr val="646464"/>
                </a:solidFill>
                <a:effectLst/>
                <a:latin typeface="Arial"/>
                <a:ea typeface="Arial"/>
                <a:cs typeface="Arial"/>
                <a:hlinkClick r:id="rId3" history="0"/>
              </a:rPr>
              <a:t>https://www.merriam-webster.com/dictionary/triage#medicalDictionary</a:t>
            </a:r>
            <a:r>
              <a:rPr lang="es-US" sz="2200" b="0" i="0" strike="noStrike" cap="none" spc="0" baseline="0" dirty="0">
                <a:solidFill>
                  <a:srgbClr val="646464"/>
                </a:solidFill>
                <a:effectLst/>
                <a:latin typeface="Arial"/>
                <a:ea typeface="Arial"/>
                <a:cs typeface="Arial"/>
              </a:rPr>
              <a:t> </a:t>
            </a:r>
            <a:endParaRPr lang="en-US" sz="2200" dirty="0">
              <a:solidFill>
                <a:schemeClr val="accent1">
                  <a:lumMod val="75000"/>
                </a:schemeClr>
              </a:solidFill>
            </a:endParaRPr>
          </a:p>
          <a:p>
            <a:endParaRPr lang="en-US" dirty="0"/>
          </a:p>
          <a:p>
            <a:endParaRPr lang="en-US" dirty="0"/>
          </a:p>
        </p:txBody>
      </p:sp>
      <p:sp>
        <p:nvSpPr>
          <p:cNvPr id="3" name="Title 2">
            <a:extLst>
              <a:ext uri="{FF2B5EF4-FFF2-40B4-BE49-F238E27FC236}">
                <a16:creationId xmlns:a16="http://schemas.microsoft.com/office/drawing/2014/main" id="{B5034B5D-08A1-4909-B407-50A79D689095}"/>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Definición médica de priorización</a:t>
            </a:r>
          </a:p>
        </p:txBody>
      </p:sp>
    </p:spTree>
    <p:extLst>
      <p:ext uri="{BB962C8B-B14F-4D97-AF65-F5344CB8AC3E}">
        <p14:creationId xmlns:p14="http://schemas.microsoft.com/office/powerpoint/2010/main" val="103888550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C0C7F5-E78C-4553-A127-20F1C0E276AB}"/>
              </a:ext>
            </a:extLst>
          </p:cNvPr>
          <p:cNvSpPr>
            <a:spLocks noGrp="1"/>
          </p:cNvSpPr>
          <p:nvPr>
            <p:ph idx="1"/>
          </p:nvPr>
        </p:nvSpPr>
        <p:spPr>
          <a:xfrm>
            <a:off x="609600" y="1604431"/>
            <a:ext cx="11068050" cy="4193913"/>
          </a:xfrm>
        </p:spPr>
        <p:txBody>
          <a:bodyPr/>
          <a:lstStyle/>
          <a:p>
            <a:r>
              <a:rPr lang="es-US" sz="2600" b="1" i="0" strike="noStrike" cap="none" spc="0" baseline="0" dirty="0">
                <a:solidFill>
                  <a:srgbClr val="004070"/>
                </a:solidFill>
                <a:effectLst/>
                <a:latin typeface="Arial"/>
                <a:ea typeface="Arial"/>
                <a:cs typeface="Arial"/>
              </a:rPr>
              <a:t>Para nuestros propósitos: </a:t>
            </a:r>
            <a:r>
              <a:rPr lang="es-US" sz="2600" b="0" i="0" strike="noStrike" cap="none" spc="0" baseline="0" dirty="0">
                <a:solidFill>
                  <a:srgbClr val="004070"/>
                </a:solidFill>
                <a:effectLst/>
                <a:latin typeface="Arial"/>
                <a:ea typeface="Arial"/>
                <a:cs typeface="Arial"/>
              </a:rPr>
              <a:t>“triaje” se refiere al proceso de priorización para determinar qué pacientes recibirán recursos que salvan vidas cuando no haya suficientes para todos los que los necesitan</a:t>
            </a:r>
          </a:p>
          <a:p>
            <a:endParaRPr lang="en-US" sz="2600" dirty="0">
              <a:solidFill>
                <a:schemeClr val="accent1">
                  <a:lumMod val="75000"/>
                </a:schemeClr>
              </a:solidFill>
            </a:endParaRPr>
          </a:p>
          <a:p>
            <a:r>
              <a:rPr lang="es-US" sz="2600" b="0" i="0" strike="noStrike" cap="none" spc="0" baseline="0" dirty="0">
                <a:solidFill>
                  <a:srgbClr val="004070"/>
                </a:solidFill>
                <a:effectLst/>
                <a:latin typeface="Arial"/>
                <a:ea typeface="Arial"/>
                <a:cs typeface="Arial"/>
              </a:rPr>
              <a:t>Cuestiones relacionadas para futuros debates de las reuniones:</a:t>
            </a:r>
          </a:p>
          <a:p>
            <a:pPr marL="457200" indent="-457200">
              <a:buFont typeface="Arial" panose="020B0604020202020204" pitchFamily="34" charset="0"/>
              <a:buChar char="•"/>
            </a:pPr>
            <a:r>
              <a:rPr lang="es-US" sz="2600" b="0" i="0" strike="noStrike" cap="none" spc="0" baseline="0" dirty="0">
                <a:solidFill>
                  <a:srgbClr val="004070"/>
                </a:solidFill>
                <a:effectLst/>
                <a:latin typeface="Arial"/>
                <a:ea typeface="Arial"/>
                <a:cs typeface="Arial"/>
              </a:rPr>
              <a:t>Parámetros para la activación de la guía de atención en caso de crisis</a:t>
            </a:r>
          </a:p>
          <a:p>
            <a:pPr marL="457200" indent="-457200">
              <a:buFont typeface="Arial" panose="020B0604020202020204" pitchFamily="34" charset="0"/>
              <a:buChar char="•"/>
            </a:pPr>
            <a:r>
              <a:rPr lang="es-US" sz="2600" b="0" i="0" strike="noStrike" cap="none" spc="0" baseline="0" dirty="0">
                <a:solidFill>
                  <a:srgbClr val="004070"/>
                </a:solidFill>
                <a:effectLst/>
                <a:latin typeface="Arial"/>
                <a:ea typeface="Arial"/>
                <a:cs typeface="Arial"/>
              </a:rPr>
              <a:t>Consideración de las preferencias del paciente</a:t>
            </a:r>
          </a:p>
          <a:p>
            <a:pPr marL="457200" indent="-457200">
              <a:buFont typeface="Arial" panose="020B0604020202020204" pitchFamily="34" charset="0"/>
              <a:buChar char="•"/>
            </a:pPr>
            <a:r>
              <a:rPr lang="es-US" sz="2600" b="0" i="0" strike="noStrike" cap="none" spc="0" baseline="0" dirty="0">
                <a:solidFill>
                  <a:srgbClr val="004070"/>
                </a:solidFill>
                <a:effectLst/>
                <a:latin typeface="Arial"/>
                <a:ea typeface="Arial"/>
                <a:cs typeface="Arial"/>
              </a:rPr>
              <a:t>Equipo de priorización</a:t>
            </a:r>
          </a:p>
          <a:p>
            <a:pPr marL="457200" indent="-457200">
              <a:buFont typeface="Arial" panose="020B0604020202020204" pitchFamily="34" charset="0"/>
              <a:buChar char="•"/>
            </a:pPr>
            <a:r>
              <a:rPr lang="es-US" sz="2600" b="0" i="0" strike="noStrike" cap="none" spc="0" baseline="0" dirty="0">
                <a:solidFill>
                  <a:srgbClr val="004070"/>
                </a:solidFill>
                <a:effectLst/>
                <a:latin typeface="Arial"/>
                <a:ea typeface="Arial"/>
                <a:cs typeface="Arial"/>
              </a:rPr>
              <a:t>Otras</a:t>
            </a:r>
          </a:p>
          <a:p>
            <a:endParaRPr lang="en-US" sz="2800" dirty="0">
              <a:solidFill>
                <a:schemeClr val="accent1">
                  <a:lumMod val="75000"/>
                </a:schemeClr>
              </a:solidFill>
            </a:endParaRPr>
          </a:p>
          <a:p>
            <a:endParaRPr lang="en-US" sz="2800" dirty="0">
              <a:solidFill>
                <a:schemeClr val="accent1">
                  <a:lumMod val="75000"/>
                </a:schemeClr>
              </a:solidFill>
            </a:endParaRPr>
          </a:p>
          <a:p>
            <a:pPr marL="342900" indent="-342900">
              <a:buFont typeface="Arial" panose="020B0604020202020204" pitchFamily="34" charset="0"/>
              <a:buChar char="•"/>
            </a:pPr>
            <a:endParaRPr lang="en-US" dirty="0"/>
          </a:p>
          <a:p>
            <a:endParaRPr lang="en-US" dirty="0"/>
          </a:p>
        </p:txBody>
      </p:sp>
      <p:sp>
        <p:nvSpPr>
          <p:cNvPr id="3" name="Title 2">
            <a:extLst>
              <a:ext uri="{FF2B5EF4-FFF2-40B4-BE49-F238E27FC236}">
                <a16:creationId xmlns:a16="http://schemas.microsoft.com/office/drawing/2014/main" id="{B5034B5D-08A1-4909-B407-50A79D689095}"/>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Priorización en las pautas de atención en caso de crisis</a:t>
            </a:r>
          </a:p>
        </p:txBody>
      </p:sp>
    </p:spTree>
    <p:extLst>
      <p:ext uri="{BB962C8B-B14F-4D97-AF65-F5344CB8AC3E}">
        <p14:creationId xmlns:p14="http://schemas.microsoft.com/office/powerpoint/2010/main" val="264241931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A88EB76-00EF-4EAB-9422-64890516B22F}"/>
              </a:ext>
            </a:extLst>
          </p:cNvPr>
          <p:cNvSpPr>
            <a:spLocks noGrp="1"/>
          </p:cNvSpPr>
          <p:nvPr>
            <p:ph idx="1"/>
          </p:nvPr>
        </p:nvSpPr>
        <p:spPr>
          <a:xfrm>
            <a:off x="609600" y="1412948"/>
            <a:ext cx="10972800" cy="4193913"/>
          </a:xfrm>
        </p:spPr>
        <p:txBody>
          <a:bodyPr/>
          <a:lstStyle/>
          <a:p>
            <a:r>
              <a:rPr lang="es-US" sz="3200" b="0" i="0" strike="noStrike" cap="none" spc="0" baseline="0" dirty="0">
                <a:solidFill>
                  <a:srgbClr val="004070"/>
                </a:solidFill>
                <a:effectLst/>
                <a:latin typeface="Arial"/>
                <a:ea typeface="Arial"/>
                <a:cs typeface="Arial"/>
              </a:rPr>
              <a:t>Si el contenido de hoy le resulta difícil, tome las medidas necesarias para cuidarse. Podría hacer lo siguiente:</a:t>
            </a:r>
          </a:p>
          <a:p>
            <a:pPr marL="457200" indent="-457200">
              <a:buFont typeface="Arial" panose="020B0604020202020204" pitchFamily="34" charset="0"/>
              <a:buChar char="•"/>
            </a:pPr>
            <a:r>
              <a:rPr lang="es-US" sz="3200" b="0" i="0" strike="noStrike" cap="none" spc="0" baseline="0" dirty="0">
                <a:solidFill>
                  <a:srgbClr val="004070"/>
                </a:solidFill>
                <a:effectLst/>
                <a:latin typeface="Arial"/>
                <a:ea typeface="Arial"/>
                <a:cs typeface="Arial"/>
              </a:rPr>
              <a:t>Apagar su video.</a:t>
            </a:r>
          </a:p>
          <a:p>
            <a:pPr marL="457200" indent="-457200">
              <a:buFont typeface="Arial" panose="020B0604020202020204" pitchFamily="34" charset="0"/>
              <a:buChar char="•"/>
            </a:pPr>
            <a:r>
              <a:rPr lang="es-US" sz="3200" b="0" i="0" strike="noStrike" cap="none" spc="0" baseline="0" dirty="0">
                <a:solidFill>
                  <a:srgbClr val="004070"/>
                </a:solidFill>
                <a:effectLst/>
                <a:latin typeface="Arial"/>
                <a:ea typeface="Arial"/>
                <a:cs typeface="Arial"/>
              </a:rPr>
              <a:t>Retirarse de la reunión.</a:t>
            </a:r>
          </a:p>
          <a:p>
            <a:pPr marL="457200" indent="-457200">
              <a:buFont typeface="Arial" panose="020B0604020202020204" pitchFamily="34" charset="0"/>
              <a:buChar char="•"/>
            </a:pPr>
            <a:r>
              <a:rPr lang="es-US" sz="3200" b="0" i="0" strike="noStrike" cap="none" spc="0" baseline="0" dirty="0">
                <a:solidFill>
                  <a:srgbClr val="004070"/>
                </a:solidFill>
                <a:effectLst/>
                <a:latin typeface="Arial"/>
                <a:ea typeface="Arial"/>
                <a:cs typeface="Arial"/>
              </a:rPr>
              <a:t>Ponerse en contacto con Trey Doty en Responder Life durante o después de la reunión para obtener asistencia individual:</a:t>
            </a:r>
          </a:p>
          <a:p>
            <a:pPr lvl="2">
              <a:buFont typeface="Wingdings" panose="05000000000000000000" pitchFamily="2" charset="2"/>
              <a:buChar char="§"/>
            </a:pPr>
            <a:r>
              <a:rPr lang="es-US" sz="3200" b="0" i="0" strike="noStrike" cap="none" spc="0" baseline="0" dirty="0">
                <a:solidFill>
                  <a:srgbClr val="004070"/>
                </a:solidFill>
                <a:effectLst/>
                <a:latin typeface="Arial"/>
                <a:ea typeface="Arial"/>
                <a:cs typeface="Arial"/>
              </a:rPr>
              <a:t>503.320.8775</a:t>
            </a:r>
          </a:p>
          <a:p>
            <a:pPr lvl="2">
              <a:buFont typeface="Wingdings" panose="05000000000000000000" pitchFamily="2" charset="2"/>
              <a:buChar char="§"/>
            </a:pPr>
            <a:r>
              <a:rPr lang="es-US" sz="3200" b="0" i="0" strike="noStrike" cap="none" spc="0" baseline="0" dirty="0">
                <a:solidFill>
                  <a:srgbClr val="646464"/>
                </a:solidFill>
                <a:effectLst/>
                <a:latin typeface="Arial"/>
                <a:ea typeface="Arial"/>
                <a:cs typeface="Arial"/>
                <a:hlinkClick r:id="rId3" history="0"/>
              </a:rPr>
              <a:t>trey.doty@responderlife.org</a:t>
            </a:r>
            <a:endParaRPr lang="en-US" sz="3200" dirty="0"/>
          </a:p>
          <a:p>
            <a:endParaRPr lang="en-US" sz="1400" dirty="0"/>
          </a:p>
        </p:txBody>
      </p:sp>
      <p:sp>
        <p:nvSpPr>
          <p:cNvPr id="4" name="Title 3">
            <a:extLst>
              <a:ext uri="{FF2B5EF4-FFF2-40B4-BE49-F238E27FC236}">
                <a16:creationId xmlns:a16="http://schemas.microsoft.com/office/drawing/2014/main" id="{F81DBFC8-2785-46AB-A6AB-5803B088B51D}"/>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Este contenido puede resultarle difícil</a:t>
            </a:r>
          </a:p>
        </p:txBody>
      </p:sp>
    </p:spTree>
    <p:extLst>
      <p:ext uri="{BB962C8B-B14F-4D97-AF65-F5344CB8AC3E}">
        <p14:creationId xmlns:p14="http://schemas.microsoft.com/office/powerpoint/2010/main" val="191434352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6998CCB-5132-4BE7-BBD5-6D9DB4FC8613}"/>
              </a:ext>
            </a:extLst>
          </p:cNvPr>
          <p:cNvSpPr>
            <a:spLocks noGrp="1"/>
          </p:cNvSpPr>
          <p:nvPr>
            <p:ph idx="1"/>
          </p:nvPr>
        </p:nvSpPr>
        <p:spPr/>
        <p:txBody>
          <a:bodyPr/>
          <a:lstStyle/>
          <a:p>
            <a:r>
              <a:rPr lang="es-US" sz="3000" b="0" i="0" strike="noStrike" cap="none" spc="0" baseline="0" dirty="0">
                <a:solidFill>
                  <a:srgbClr val="004070"/>
                </a:solidFill>
                <a:effectLst/>
                <a:latin typeface="Arial"/>
                <a:ea typeface="Arial"/>
                <a:cs typeface="Arial"/>
              </a:rPr>
              <a:t>Una herramienta de priorización para determinar quién tiene prioridad para la atención de urgencia en un caso de crisis debe tener los siguientes parámetros:</a:t>
            </a:r>
          </a:p>
          <a:p>
            <a:pPr marL="1143000" lvl="1"/>
            <a:r>
              <a:rPr lang="es-US" sz="2800" b="0" i="0" strike="noStrike" cap="none" spc="0" baseline="0" dirty="0">
                <a:solidFill>
                  <a:srgbClr val="004070"/>
                </a:solidFill>
                <a:effectLst/>
                <a:latin typeface="Arial"/>
                <a:ea typeface="Arial"/>
                <a:cs typeface="Arial"/>
              </a:rPr>
              <a:t>Avanzar en equidad sanitaria.</a:t>
            </a:r>
          </a:p>
          <a:p>
            <a:pPr marL="1143000" lvl="1"/>
            <a:r>
              <a:rPr lang="es-US" sz="2800" b="0" i="0" strike="noStrike" cap="none" spc="0" baseline="0" dirty="0">
                <a:solidFill>
                  <a:srgbClr val="004070"/>
                </a:solidFill>
                <a:effectLst/>
                <a:latin typeface="Arial"/>
                <a:ea typeface="Arial"/>
                <a:cs typeface="Arial"/>
              </a:rPr>
              <a:t>Mitigar el sesgo.</a:t>
            </a:r>
          </a:p>
          <a:p>
            <a:pPr marL="1143000" lvl="1"/>
            <a:r>
              <a:rPr lang="es-US" sz="2800" b="0" i="0" strike="noStrike" cap="none" spc="0" baseline="0" dirty="0">
                <a:solidFill>
                  <a:srgbClr val="004070"/>
                </a:solidFill>
                <a:effectLst/>
                <a:latin typeface="Arial"/>
                <a:ea typeface="Arial"/>
                <a:cs typeface="Arial"/>
              </a:rPr>
              <a:t>Estar validada y ser confiable.</a:t>
            </a:r>
          </a:p>
          <a:p>
            <a:pPr marL="1143000" lvl="1"/>
            <a:r>
              <a:rPr lang="es-US" sz="2800" b="0" i="0" strike="noStrike" cap="none" spc="0" baseline="0" dirty="0">
                <a:solidFill>
                  <a:srgbClr val="004070"/>
                </a:solidFill>
                <a:effectLst/>
                <a:latin typeface="Arial"/>
                <a:ea typeface="Arial"/>
                <a:cs typeface="Arial"/>
              </a:rPr>
              <a:t>Se puede implementar, idealmente en una variedad de emergencias/desastres/entornos.</a:t>
            </a:r>
          </a:p>
          <a:p>
            <a:pPr marL="1143000" lvl="1"/>
            <a:r>
              <a:rPr lang="es-US" sz="2800" b="0" i="0" strike="noStrike" cap="none" spc="0" baseline="0" dirty="0">
                <a:solidFill>
                  <a:srgbClr val="004070"/>
                </a:solidFill>
                <a:effectLst/>
                <a:latin typeface="Arial"/>
                <a:ea typeface="Arial"/>
                <a:cs typeface="Arial"/>
              </a:rPr>
              <a:t>¿Otra?</a:t>
            </a:r>
          </a:p>
          <a:p>
            <a:pPr marL="1143000" lvl="1"/>
            <a:endParaRPr lang="en-US" dirty="0">
              <a:solidFill>
                <a:schemeClr val="accent1">
                  <a:lumMod val="75000"/>
                </a:schemeClr>
              </a:solidFill>
            </a:endParaRPr>
          </a:p>
          <a:p>
            <a:endParaRPr lang="en-US" dirty="0">
              <a:solidFill>
                <a:schemeClr val="accent1">
                  <a:lumMod val="75000"/>
                </a:schemeClr>
              </a:solidFill>
            </a:endParaRPr>
          </a:p>
        </p:txBody>
      </p:sp>
      <p:sp>
        <p:nvSpPr>
          <p:cNvPr id="3" name="Title 2">
            <a:extLst>
              <a:ext uri="{FF2B5EF4-FFF2-40B4-BE49-F238E27FC236}">
                <a16:creationId xmlns:a16="http://schemas.microsoft.com/office/drawing/2014/main" id="{BC2EDC0F-DD2F-4C15-900B-9066A3D3395C}"/>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Herramientas de priorización: propiedades ideales</a:t>
            </a:r>
          </a:p>
        </p:txBody>
      </p:sp>
    </p:spTree>
    <p:extLst>
      <p:ext uri="{BB962C8B-B14F-4D97-AF65-F5344CB8AC3E}">
        <p14:creationId xmlns:p14="http://schemas.microsoft.com/office/powerpoint/2010/main" val="345356542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4861548-D0E6-49C4-9A75-F0C531836254}"/>
              </a:ext>
            </a:extLst>
          </p:cNvPr>
          <p:cNvSpPr>
            <a:spLocks noGrp="1"/>
          </p:cNvSpPr>
          <p:nvPr>
            <p:ph idx="1"/>
          </p:nvPr>
        </p:nvSpPr>
        <p:spPr>
          <a:xfrm>
            <a:off x="609600" y="1457287"/>
            <a:ext cx="10972800" cy="4193913"/>
          </a:xfrm>
        </p:spPr>
        <p:txBody>
          <a:bodyPr/>
          <a:lstStyle/>
          <a:p>
            <a:r>
              <a:rPr lang="es-US" sz="2800" b="0" i="0" strike="noStrike" cap="none" spc="0" baseline="0" dirty="0">
                <a:solidFill>
                  <a:srgbClr val="004070"/>
                </a:solidFill>
                <a:effectLst/>
                <a:latin typeface="Arial"/>
                <a:ea typeface="Arial"/>
                <a:cs typeface="Arial"/>
              </a:rPr>
              <a:t>Evidencia de discriminación estructural en las herramientas existentes.</a:t>
            </a:r>
          </a:p>
          <a:p>
            <a:r>
              <a:rPr lang="es-US" sz="2800" b="0" i="0" strike="noStrike" cap="none" spc="0" baseline="0" dirty="0">
                <a:solidFill>
                  <a:srgbClr val="004070"/>
                </a:solidFill>
                <a:effectLst/>
                <a:latin typeface="Arial"/>
                <a:ea typeface="Arial"/>
                <a:cs typeface="Arial"/>
              </a:rPr>
              <a:t>Riesgo de sesgo.</a:t>
            </a:r>
          </a:p>
          <a:p>
            <a:r>
              <a:rPr lang="es-US" sz="2800" b="0" i="0" strike="noStrike" cap="none" spc="0" baseline="0" dirty="0">
                <a:solidFill>
                  <a:srgbClr val="004070"/>
                </a:solidFill>
                <a:effectLst/>
                <a:latin typeface="Arial"/>
                <a:ea typeface="Arial"/>
                <a:cs typeface="Arial"/>
              </a:rPr>
              <a:t>Su desarrollo a menudo carece de la participación de la comunidad.</a:t>
            </a:r>
          </a:p>
          <a:p>
            <a:r>
              <a:rPr lang="es-US" sz="2800" b="0" i="0" strike="noStrike" cap="none" spc="0" baseline="0" dirty="0">
                <a:solidFill>
                  <a:srgbClr val="004070"/>
                </a:solidFill>
                <a:effectLst/>
                <a:latin typeface="Arial"/>
                <a:ea typeface="Arial"/>
                <a:cs typeface="Arial"/>
              </a:rPr>
              <a:t>Experiencia limitada en la implementación de enfoques emergentes.</a:t>
            </a:r>
          </a:p>
          <a:p>
            <a:r>
              <a:rPr lang="es-US" sz="2800" b="0" i="0" strike="noStrike" cap="none" spc="0" baseline="0" dirty="0">
                <a:solidFill>
                  <a:srgbClr val="004070"/>
                </a:solidFill>
                <a:effectLst/>
                <a:latin typeface="Arial"/>
                <a:ea typeface="Arial"/>
                <a:cs typeface="Arial"/>
              </a:rPr>
              <a:t>Investigación limitada sobre enfoques emergentes, impacto desconocido.</a:t>
            </a:r>
          </a:p>
          <a:p>
            <a:pPr marL="457200" indent="-457200">
              <a:buFont typeface="Wingdings" panose="05000000000000000000" pitchFamily="2" charset="2"/>
              <a:buChar char="Ø"/>
            </a:pPr>
            <a:r>
              <a:rPr lang="es-US" sz="2800" b="0" i="0" strike="noStrike" cap="none" spc="0" baseline="0" dirty="0">
                <a:solidFill>
                  <a:srgbClr val="004070"/>
                </a:solidFill>
                <a:effectLst/>
                <a:latin typeface="Arial"/>
                <a:ea typeface="Arial"/>
                <a:cs typeface="Arial"/>
              </a:rPr>
              <a:t>Los principios de equidad sanitaria y no discriminación deben seguir siendo el centro de nuestro trabajo. </a:t>
            </a:r>
          </a:p>
        </p:txBody>
      </p:sp>
      <p:sp>
        <p:nvSpPr>
          <p:cNvPr id="3" name="Title 2">
            <a:extLst>
              <a:ext uri="{FF2B5EF4-FFF2-40B4-BE49-F238E27FC236}">
                <a16:creationId xmlns:a16="http://schemas.microsoft.com/office/drawing/2014/main" id="{CEC7FC0F-FBC4-4CE9-A33D-EC8EE151D9C9}"/>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Herramientas de priorización: estado actual</a:t>
            </a:r>
          </a:p>
        </p:txBody>
      </p:sp>
    </p:spTree>
    <p:extLst>
      <p:ext uri="{BB962C8B-B14F-4D97-AF65-F5344CB8AC3E}">
        <p14:creationId xmlns:p14="http://schemas.microsoft.com/office/powerpoint/2010/main" val="205569768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0ED95-43EA-4E4F-9C45-65F3591DC271}"/>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Preocupaciones con los protocolos de priorización existentes</a:t>
            </a:r>
          </a:p>
        </p:txBody>
      </p:sp>
      <p:sp>
        <p:nvSpPr>
          <p:cNvPr id="5" name="TextBox 4">
            <a:extLst>
              <a:ext uri="{FF2B5EF4-FFF2-40B4-BE49-F238E27FC236}">
                <a16:creationId xmlns:a16="http://schemas.microsoft.com/office/drawing/2014/main" id="{9E2CDE9F-7EC3-4216-B4D9-CA1577F8BF1A}"/>
              </a:ext>
            </a:extLst>
          </p:cNvPr>
          <p:cNvSpPr txBox="1"/>
          <p:nvPr/>
        </p:nvSpPr>
        <p:spPr>
          <a:xfrm>
            <a:off x="609600" y="1612493"/>
            <a:ext cx="10432026" cy="4878259"/>
          </a:xfrm>
          <a:prstGeom prst="rect">
            <a:avLst/>
          </a:prstGeom>
          <a:noFill/>
        </p:spPr>
        <p:txBody>
          <a:bodyPr wrap="square" rtlCol="0">
            <a:spAutoFit/>
          </a:bodyPr>
          <a:lstStyle/>
          <a:p>
            <a:pPr algn="l"/>
            <a:r>
              <a:rPr lang="es-US" sz="3200" b="0" i="0" strike="noStrike" cap="none" spc="0" baseline="0" dirty="0">
                <a:solidFill>
                  <a:srgbClr val="004070"/>
                </a:solidFill>
                <a:effectLst/>
                <a:latin typeface="Arial Narrow"/>
                <a:ea typeface="Arial Narrow"/>
                <a:cs typeface="Arial Narrow"/>
              </a:rPr>
              <a:t>“La carga de la pandemia [de COVID-19] ha recaído de manera desproporcionada en los grupos desfavorecidos, incluidos los pobres y las comunidades negras, latinas e indígenas. Existe la gran preocupación de que el uso de los protocolos existentes de priorización de la unidad de cuidados intensivos (UCI) para asignar los escasos respiradores y recursos de atención crítica... pueda agravar estas desigualdades".</a:t>
            </a:r>
            <a:endParaRPr lang="en-US" sz="3200" dirty="0">
              <a:latin typeface="Arial Narrow" panose="020B0606020202030204" pitchFamily="34" charset="0"/>
            </a:endParaRPr>
          </a:p>
          <a:p>
            <a:pPr algn="l"/>
            <a:endParaRPr lang="en-US" sz="2400" dirty="0">
              <a:latin typeface="Arial Narrow" panose="020B0606020202030204" pitchFamily="34" charset="0"/>
            </a:endParaRPr>
          </a:p>
          <a:p>
            <a:r>
              <a:rPr lang="es-US" sz="2100" b="0" i="0" strike="noStrike" cap="none" spc="0" baseline="0" dirty="0">
                <a:solidFill>
                  <a:srgbClr val="646464"/>
                </a:solidFill>
                <a:effectLst/>
                <a:latin typeface="Arial Narrow"/>
                <a:ea typeface="Arial Narrow"/>
                <a:cs typeface="Arial Narrow"/>
              </a:rPr>
              <a:t>White DB, Lo B. Mitigating Inequities and Saving Lives with ICU Triage during the COVID-19 Pandemic (Mitigar las desigualdades y salvar vidas con la priorización de la UCI durante la pandemia de COVID-19). </a:t>
            </a:r>
            <a:r>
              <a:rPr lang="es-US" sz="2100" b="0" i="1" strike="noStrike" cap="none" spc="0" baseline="0" dirty="0">
                <a:solidFill>
                  <a:srgbClr val="646464"/>
                </a:solidFill>
                <a:effectLst/>
                <a:latin typeface="Arial Narrow"/>
                <a:ea typeface="Arial Narrow"/>
                <a:cs typeface="Arial Narrow"/>
              </a:rPr>
              <a:t>Am J Respir Crit Care Med </a:t>
            </a:r>
            <a:r>
              <a:rPr lang="es-US" sz="2100" b="0" i="0" strike="noStrike" cap="none" spc="0" baseline="0" dirty="0">
                <a:solidFill>
                  <a:srgbClr val="646464"/>
                </a:solidFill>
                <a:effectLst/>
                <a:latin typeface="Arial Narrow"/>
                <a:ea typeface="Arial Narrow"/>
                <a:cs typeface="Arial Narrow"/>
              </a:rPr>
              <a:t>2021: 203(3), 287-295. DOI: 10.1164/rccm.202010-3809CP</a:t>
            </a:r>
          </a:p>
        </p:txBody>
      </p:sp>
    </p:spTree>
    <p:extLst>
      <p:ext uri="{BB962C8B-B14F-4D97-AF65-F5344CB8AC3E}">
        <p14:creationId xmlns:p14="http://schemas.microsoft.com/office/powerpoint/2010/main" val="12265748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0ED95-43EA-4E4F-9C45-65F3591DC271}"/>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Más preocupaciones sobre la equidad</a:t>
            </a:r>
          </a:p>
        </p:txBody>
      </p:sp>
      <p:sp>
        <p:nvSpPr>
          <p:cNvPr id="6" name="TextBox 5">
            <a:extLst>
              <a:ext uri="{FF2B5EF4-FFF2-40B4-BE49-F238E27FC236}">
                <a16:creationId xmlns:a16="http://schemas.microsoft.com/office/drawing/2014/main" id="{D1A3FAF9-3D7D-4C4B-AFB0-B11CFC0ED666}"/>
              </a:ext>
            </a:extLst>
          </p:cNvPr>
          <p:cNvSpPr txBox="1"/>
          <p:nvPr/>
        </p:nvSpPr>
        <p:spPr>
          <a:xfrm>
            <a:off x="609600" y="1522020"/>
            <a:ext cx="10707329" cy="4785361"/>
          </a:xfrm>
          <a:prstGeom prst="rect">
            <a:avLst/>
          </a:prstGeom>
          <a:noFill/>
        </p:spPr>
        <p:txBody>
          <a:bodyPr wrap="square" rtlCol="0">
            <a:spAutoFit/>
          </a:bodyPr>
          <a:lstStyle/>
          <a:p>
            <a:pPr algn="l"/>
            <a:r>
              <a:rPr lang="es-US" sz="3200" b="0" i="0" strike="noStrike" cap="none" spc="0" baseline="0" dirty="0">
                <a:solidFill>
                  <a:srgbClr val="004070"/>
                </a:solidFill>
                <a:effectLst/>
                <a:latin typeface="Arial Narrow"/>
                <a:ea typeface="Arial Narrow"/>
                <a:cs typeface="Arial Narrow"/>
              </a:rPr>
              <a:t>“Los elementos estructurales de los marcos de asignación dominantes simultáneamente benefician a las comunidades blancas y perjudican a las comunidades negras, que ya experimentan una carga desproporcionada de pérdidas de empleo, hospitalizaciones y mortalidad relacionadas con el COVID-19”.</a:t>
            </a:r>
          </a:p>
          <a:p>
            <a:pPr algn="l"/>
            <a:endParaRPr lang="en-US" sz="2800" dirty="0">
              <a:solidFill>
                <a:schemeClr val="accent1">
                  <a:lumMod val="75000"/>
                </a:schemeClr>
              </a:solidFill>
              <a:latin typeface="Arial Narrow" panose="020B0606020202030204" pitchFamily="34" charset="0"/>
            </a:endParaRPr>
          </a:p>
          <a:p>
            <a:r>
              <a:rPr lang="es-US" sz="2400" b="0" i="0" strike="noStrike" cap="none" spc="0" baseline="0" dirty="0">
                <a:solidFill>
                  <a:srgbClr val="646464"/>
                </a:solidFill>
                <a:effectLst/>
                <a:latin typeface="Arial Narrow"/>
                <a:ea typeface="Arial Narrow"/>
                <a:cs typeface="Arial Narrow"/>
              </a:rPr>
              <a:t>Schmidt H., Roberts DE., Eneanya ND. Rationing, racism and justice: advancing the debate around 'colourblind' COVID-19 ventilator allocation (Racionamiento, racismo y justicia: avanzamos en el debate sobre la asignación de ventiladores para pacientes con COVID-19 “sin tener en cuenta su color”). </a:t>
            </a:r>
            <a:r>
              <a:rPr lang="es-US" sz="2400" b="0" i="1" strike="noStrike" cap="none" spc="0" baseline="0" dirty="0">
                <a:solidFill>
                  <a:srgbClr val="646464"/>
                </a:solidFill>
                <a:effectLst/>
                <a:latin typeface="Arial Narrow"/>
                <a:ea typeface="Arial Narrow"/>
                <a:cs typeface="Arial Narrow"/>
              </a:rPr>
              <a:t>J Med Ethics</a:t>
            </a:r>
            <a:r>
              <a:rPr lang="es-US" sz="2400" b="0" i="0" strike="noStrike" cap="none" spc="0" baseline="0" dirty="0">
                <a:solidFill>
                  <a:srgbClr val="646464"/>
                </a:solidFill>
                <a:effectLst/>
                <a:latin typeface="Arial Narrow"/>
                <a:ea typeface="Arial Narrow"/>
                <a:cs typeface="Arial Narrow"/>
              </a:rPr>
              <a:t>2021: 0:1-5. doi:10.1136/</a:t>
            </a:r>
          </a:p>
          <a:p>
            <a:r>
              <a:rPr lang="es-US" sz="2400" b="0" i="0" strike="noStrike" cap="none" spc="0" baseline="0" dirty="0">
                <a:solidFill>
                  <a:srgbClr val="646464"/>
                </a:solidFill>
                <a:effectLst/>
                <a:latin typeface="Arial Narrow"/>
                <a:ea typeface="Arial Narrow"/>
                <a:cs typeface="Arial Narrow"/>
              </a:rPr>
              <a:t>medethics-2020-106856</a:t>
            </a:r>
          </a:p>
        </p:txBody>
      </p:sp>
    </p:spTree>
    <p:extLst>
      <p:ext uri="{BB962C8B-B14F-4D97-AF65-F5344CB8AC3E}">
        <p14:creationId xmlns:p14="http://schemas.microsoft.com/office/powerpoint/2010/main" val="16145612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D107B-B3F2-4D02-B04D-9C5DFD5BA652}"/>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Preocupaciones adicionales: protocolos de priorización</a:t>
            </a:r>
          </a:p>
        </p:txBody>
      </p:sp>
      <p:sp>
        <p:nvSpPr>
          <p:cNvPr id="4" name="TextBox 3">
            <a:extLst>
              <a:ext uri="{FF2B5EF4-FFF2-40B4-BE49-F238E27FC236}">
                <a16:creationId xmlns:a16="http://schemas.microsoft.com/office/drawing/2014/main" id="{F9170614-FED0-448D-8DEA-3870AAC5AB95}"/>
              </a:ext>
            </a:extLst>
          </p:cNvPr>
          <p:cNvSpPr txBox="1"/>
          <p:nvPr/>
        </p:nvSpPr>
        <p:spPr>
          <a:xfrm>
            <a:off x="412955" y="1525751"/>
            <a:ext cx="11169445" cy="5047536"/>
          </a:xfrm>
          <a:prstGeom prst="rect">
            <a:avLst/>
          </a:prstGeom>
          <a:noFill/>
        </p:spPr>
        <p:txBody>
          <a:bodyPr wrap="square" rtlCol="0">
            <a:spAutoFit/>
          </a:bodyPr>
          <a:lstStyle/>
          <a:p>
            <a:pPr algn="l"/>
            <a:r>
              <a:rPr lang="es-US" sz="2800" b="0" i="0" strike="noStrike" cap="none" spc="0" baseline="0" dirty="0">
                <a:solidFill>
                  <a:srgbClr val="004070"/>
                </a:solidFill>
                <a:effectLst/>
                <a:latin typeface="Arial Narrow"/>
                <a:ea typeface="Arial Narrow"/>
                <a:cs typeface="Arial Narrow"/>
              </a:rPr>
              <a:t>“[La representante de los EE. UU., Ayanna] Pressley apoyó al gobernador Charlie Baker para que rescindiera los estándares de atención en casos de crisis (Crisis Standards of Care, CSC) de Massachusetts, citando preocupaciones sobre la equidad. "Sabemos que las comunidades de color tienen más probabilidades de tener comorbilidades no por una predisposición genética, sino por el legado de racismo estructural y de desigualdad... sin duda, esta crisis obligará a nuestros médicos y proveedores de atención médica de primera línea a tomar decisiones difíciles, pero estas decisiones no pueden guiarse por un conjunto de estándares que devalúan la vida de las personas con discapacidades y las personas de color'”.</a:t>
            </a:r>
          </a:p>
          <a:p>
            <a:endParaRPr lang="en-US" sz="1200" dirty="0">
              <a:solidFill>
                <a:schemeClr val="accent1">
                  <a:lumMod val="75000"/>
                </a:schemeClr>
              </a:solidFill>
              <a:latin typeface="Arial Narrow" panose="020B0606020202030204" pitchFamily="34" charset="0"/>
            </a:endParaRPr>
          </a:p>
          <a:p>
            <a:pPr algn="l"/>
            <a:endParaRPr lang="en-US" sz="1000" dirty="0">
              <a:latin typeface="Arial Narrow" panose="020B0606020202030204" pitchFamily="34" charset="0"/>
            </a:endParaRPr>
          </a:p>
          <a:p>
            <a:r>
              <a:rPr lang="es-US" sz="2300" b="0" i="0" strike="noStrike" cap="none" spc="0" baseline="0" dirty="0">
                <a:solidFill>
                  <a:srgbClr val="646464"/>
                </a:solidFill>
                <a:effectLst/>
                <a:latin typeface="Arial Narrow"/>
                <a:ea typeface="Arial Narrow"/>
                <a:cs typeface="Arial Narrow"/>
              </a:rPr>
              <a:t>Manchanda EC, Couillard C, Sivashanker K. Inequity in Crisis Standards of Care (Inequidades en los estándares de atención en caso de crisis). </a:t>
            </a:r>
            <a:r>
              <a:rPr lang="es-US" sz="2300" b="0" i="1" strike="noStrike" cap="none" spc="0" baseline="0" dirty="0">
                <a:solidFill>
                  <a:srgbClr val="646464"/>
                </a:solidFill>
                <a:effectLst/>
                <a:latin typeface="Arial Narrow"/>
                <a:ea typeface="Arial Narrow"/>
                <a:cs typeface="Arial Narrow"/>
              </a:rPr>
              <a:t>N Engl J Med </a:t>
            </a:r>
            <a:r>
              <a:rPr lang="es-US" sz="2300" b="0" i="0" strike="noStrike" cap="none" spc="0" baseline="0" dirty="0">
                <a:solidFill>
                  <a:srgbClr val="646464"/>
                </a:solidFill>
                <a:effectLst/>
                <a:latin typeface="Arial Narrow"/>
                <a:ea typeface="Arial Narrow"/>
                <a:cs typeface="Arial Narrow"/>
              </a:rPr>
              <a:t>2020. DOI: 10.1056/NEJMp2011359</a:t>
            </a:r>
          </a:p>
        </p:txBody>
      </p:sp>
    </p:spTree>
    <p:extLst>
      <p:ext uri="{BB962C8B-B14F-4D97-AF65-F5344CB8AC3E}">
        <p14:creationId xmlns:p14="http://schemas.microsoft.com/office/powerpoint/2010/main" val="37923992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5227E2-277D-482C-AA67-A283FEF8402D}"/>
              </a:ext>
            </a:extLst>
          </p:cNvPr>
          <p:cNvSpPr>
            <a:spLocks noGrp="1"/>
          </p:cNvSpPr>
          <p:nvPr>
            <p:ph type="body" sz="quarter" idx="11"/>
          </p:nvPr>
        </p:nvSpPr>
        <p:spPr>
          <a:xfrm>
            <a:off x="672606" y="2880360"/>
            <a:ext cx="10528300" cy="1097280"/>
          </a:xfrm>
        </p:spPr>
        <p:txBody>
          <a:bodyPr/>
          <a:lstStyle/>
          <a:p>
            <a:pPr algn="ctr"/>
            <a:r>
              <a:rPr lang="es-US" sz="4800" b="1" i="0" strike="noStrike" cap="none" spc="0" baseline="0" dirty="0">
                <a:solidFill>
                  <a:srgbClr val="004070"/>
                </a:solidFill>
                <a:effectLst/>
                <a:latin typeface="Arial"/>
                <a:ea typeface="Arial"/>
                <a:cs typeface="Arial"/>
              </a:rPr>
              <a:t>Tome un descanso de 5 minutos</a:t>
            </a:r>
            <a:endParaRPr lang="en-US" dirty="0"/>
          </a:p>
        </p:txBody>
      </p:sp>
    </p:spTree>
    <p:extLst>
      <p:ext uri="{BB962C8B-B14F-4D97-AF65-F5344CB8AC3E}">
        <p14:creationId xmlns:p14="http://schemas.microsoft.com/office/powerpoint/2010/main" val="253159261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93EB29B-2222-4425-973D-6BCFF6C2BBB3}"/>
              </a:ext>
            </a:extLst>
          </p:cNvPr>
          <p:cNvSpPr>
            <a:spLocks noGrp="1"/>
          </p:cNvSpPr>
          <p:nvPr>
            <p:ph type="body" sz="quarter" idx="11"/>
          </p:nvPr>
        </p:nvSpPr>
        <p:spPr/>
        <p:txBody>
          <a:bodyPr/>
          <a:lstStyle/>
          <a:p>
            <a:r>
              <a:rPr lang="es-US" sz="4800" b="1" i="0" strike="noStrike" cap="none" spc="0" baseline="0" dirty="0">
                <a:solidFill>
                  <a:srgbClr val="FFFFFF"/>
                </a:solidFill>
                <a:effectLst/>
                <a:latin typeface="Arial"/>
                <a:ea typeface="Arial"/>
                <a:cs typeface="Arial"/>
              </a:rPr>
              <a:t>Enfoques de priorización</a:t>
            </a:r>
          </a:p>
        </p:txBody>
      </p:sp>
    </p:spTree>
    <p:extLst>
      <p:ext uri="{BB962C8B-B14F-4D97-AF65-F5344CB8AC3E}">
        <p14:creationId xmlns:p14="http://schemas.microsoft.com/office/powerpoint/2010/main" val="121316190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C0C7F5-E78C-4553-A127-20F1C0E276AB}"/>
              </a:ext>
            </a:extLst>
          </p:cNvPr>
          <p:cNvSpPr>
            <a:spLocks noGrp="1"/>
          </p:cNvSpPr>
          <p:nvPr>
            <p:ph idx="1"/>
          </p:nvPr>
        </p:nvSpPr>
        <p:spPr>
          <a:xfrm>
            <a:off x="609600" y="1604431"/>
            <a:ext cx="11480800" cy="4193913"/>
          </a:xfrm>
        </p:spPr>
        <p:txBody>
          <a:bodyPr/>
          <a:lstStyle/>
          <a:p>
            <a:r>
              <a:rPr lang="es-US" sz="3200" b="1" i="0" strike="noStrike" cap="none" spc="0" baseline="0" dirty="0">
                <a:solidFill>
                  <a:srgbClr val="004070"/>
                </a:solidFill>
                <a:effectLst/>
                <a:latin typeface="Arial"/>
                <a:ea typeface="Arial"/>
                <a:cs typeface="Arial"/>
              </a:rPr>
              <a:t>Supervivencia: </a:t>
            </a:r>
            <a:r>
              <a:rPr lang="es-US" sz="2800" b="0" i="1" strike="noStrike" cap="none" spc="0" baseline="0" dirty="0">
                <a:solidFill>
                  <a:srgbClr val="004070"/>
                </a:solidFill>
                <a:effectLst/>
                <a:latin typeface="Arial"/>
                <a:ea typeface="Arial"/>
                <a:cs typeface="Arial"/>
              </a:rPr>
              <a:t>salvar la mayor cantidad de vidas.</a:t>
            </a:r>
          </a:p>
          <a:p>
            <a:pPr lvl="1" indent="0">
              <a:buNone/>
            </a:pPr>
            <a:endParaRPr lang="en-US" sz="100" i="1" dirty="0">
              <a:solidFill>
                <a:schemeClr val="accent1">
                  <a:lumMod val="75000"/>
                </a:schemeClr>
              </a:solidFill>
            </a:endParaRPr>
          </a:p>
          <a:p>
            <a:r>
              <a:rPr lang="es-US" sz="3200" b="1" i="0" strike="noStrike" cap="none" spc="0" baseline="0" dirty="0">
                <a:solidFill>
                  <a:srgbClr val="004070"/>
                </a:solidFill>
                <a:effectLst/>
                <a:latin typeface="Arial"/>
                <a:ea typeface="Arial"/>
                <a:cs typeface="Arial"/>
              </a:rPr>
              <a:t>Justicia sanitaria: </a:t>
            </a:r>
            <a:r>
              <a:rPr lang="es-US" sz="2800" b="0" i="1" strike="noStrike" cap="none" spc="0" baseline="0" dirty="0">
                <a:solidFill>
                  <a:srgbClr val="004070"/>
                </a:solidFill>
                <a:effectLst/>
                <a:latin typeface="Arial"/>
                <a:ea typeface="Arial"/>
                <a:cs typeface="Arial"/>
              </a:rPr>
              <a:t>reducir o eliminar las inequidades sanitarias.</a:t>
            </a:r>
            <a:endParaRPr lang="en-US" sz="100" i="1" dirty="0">
              <a:solidFill>
                <a:schemeClr val="accent1">
                  <a:lumMod val="75000"/>
                </a:schemeClr>
              </a:solidFill>
            </a:endParaRPr>
          </a:p>
          <a:p>
            <a:pPr marL="1257300" lvl="1" indent="-457200"/>
            <a:endParaRPr lang="en-US" sz="100" i="1" dirty="0">
              <a:solidFill>
                <a:schemeClr val="accent1">
                  <a:lumMod val="75000"/>
                </a:schemeClr>
              </a:solidFill>
            </a:endParaRPr>
          </a:p>
          <a:p>
            <a:r>
              <a:rPr lang="es-US" sz="3200" b="1" i="0" strike="noStrike" cap="none" spc="0" baseline="0" dirty="0">
                <a:solidFill>
                  <a:srgbClr val="004070"/>
                </a:solidFill>
                <a:effectLst/>
                <a:latin typeface="Arial"/>
                <a:ea typeface="Arial"/>
                <a:cs typeface="Arial"/>
              </a:rPr>
              <a:t>Priorización por exposición: </a:t>
            </a:r>
            <a:r>
              <a:rPr lang="es-US" sz="2800" b="0" i="1" strike="noStrike" cap="none" spc="0" baseline="0" dirty="0">
                <a:solidFill>
                  <a:srgbClr val="004070"/>
                </a:solidFill>
                <a:effectLst/>
                <a:latin typeface="Arial"/>
                <a:ea typeface="Arial"/>
                <a:cs typeface="Arial"/>
              </a:rPr>
              <a:t>por ejemplo, trabajadores esenciales.</a:t>
            </a:r>
            <a:endParaRPr lang="en-US" sz="3200" b="1" i="1" dirty="0">
              <a:solidFill>
                <a:schemeClr val="accent1">
                  <a:lumMod val="75000"/>
                </a:schemeClr>
              </a:solidFill>
            </a:endParaRPr>
          </a:p>
          <a:p>
            <a:endParaRPr lang="en-US" sz="100" b="1" dirty="0">
              <a:solidFill>
                <a:schemeClr val="accent1">
                  <a:lumMod val="75000"/>
                </a:schemeClr>
              </a:solidFill>
            </a:endParaRPr>
          </a:p>
          <a:p>
            <a:r>
              <a:rPr lang="es-US" sz="3200" b="1" i="0" strike="noStrike" cap="none" spc="0" baseline="0" dirty="0">
                <a:solidFill>
                  <a:srgbClr val="004070"/>
                </a:solidFill>
                <a:effectLst/>
                <a:latin typeface="Arial"/>
                <a:ea typeface="Arial"/>
                <a:cs typeface="Arial"/>
              </a:rPr>
              <a:t>Asignación aleatoria: </a:t>
            </a:r>
            <a:r>
              <a:rPr lang="es-US" sz="2800" b="0" i="1" strike="noStrike" cap="none" spc="0" baseline="0" dirty="0">
                <a:solidFill>
                  <a:srgbClr val="004070"/>
                </a:solidFill>
                <a:effectLst/>
                <a:latin typeface="Arial"/>
                <a:ea typeface="Arial"/>
                <a:cs typeface="Arial"/>
              </a:rPr>
              <a:t>la priorización es “aleatoria”; un sistema de lotería.</a:t>
            </a:r>
          </a:p>
          <a:p>
            <a:endParaRPr lang="en-US" sz="100" dirty="0">
              <a:solidFill>
                <a:schemeClr val="accent1">
                  <a:lumMod val="75000"/>
                </a:schemeClr>
              </a:solidFill>
            </a:endParaRPr>
          </a:p>
          <a:p>
            <a:r>
              <a:rPr lang="es-US" sz="3200" b="1" i="0" strike="noStrike" cap="none" spc="0" baseline="0" dirty="0">
                <a:solidFill>
                  <a:srgbClr val="004070"/>
                </a:solidFill>
                <a:effectLst/>
                <a:latin typeface="Arial"/>
                <a:ea typeface="Arial"/>
                <a:cs typeface="Arial"/>
              </a:rPr>
              <a:t>Modificaciones de uso, una combinación de las anteriores, otra</a:t>
            </a:r>
          </a:p>
          <a:p>
            <a:endParaRPr lang="en-US" sz="100" b="1" dirty="0">
              <a:solidFill>
                <a:schemeClr val="accent1">
                  <a:lumMod val="75000"/>
                </a:schemeClr>
              </a:solidFill>
            </a:endParaRPr>
          </a:p>
          <a:p>
            <a:endParaRPr lang="en-US" sz="800" dirty="0">
              <a:solidFill>
                <a:schemeClr val="accent1">
                  <a:lumMod val="75000"/>
                </a:schemeClr>
              </a:solidFill>
            </a:endParaRPr>
          </a:p>
        </p:txBody>
      </p:sp>
      <p:sp>
        <p:nvSpPr>
          <p:cNvPr id="3" name="Title 2">
            <a:extLst>
              <a:ext uri="{FF2B5EF4-FFF2-40B4-BE49-F238E27FC236}">
                <a16:creationId xmlns:a16="http://schemas.microsoft.com/office/drawing/2014/main" id="{B5034B5D-08A1-4909-B407-50A79D689095}"/>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Enfoques para la priorización de atención en casos de crisis</a:t>
            </a:r>
          </a:p>
        </p:txBody>
      </p:sp>
    </p:spTree>
    <p:extLst>
      <p:ext uri="{BB962C8B-B14F-4D97-AF65-F5344CB8AC3E}">
        <p14:creationId xmlns:p14="http://schemas.microsoft.com/office/powerpoint/2010/main" val="101377203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234241-045C-4DEC-B567-987FF70959C2}"/>
              </a:ext>
            </a:extLst>
          </p:cNvPr>
          <p:cNvSpPr>
            <a:spLocks noGrp="1"/>
          </p:cNvSpPr>
          <p:nvPr>
            <p:ph idx="1"/>
          </p:nvPr>
        </p:nvSpPr>
        <p:spPr>
          <a:xfrm>
            <a:off x="609600" y="1312899"/>
            <a:ext cx="10972800" cy="4193913"/>
          </a:xfrm>
        </p:spPr>
        <p:txBody>
          <a:bodyPr/>
          <a:lstStyle/>
          <a:p>
            <a:pPr marL="342900" indent="-342900">
              <a:buFont typeface="Arial" panose="020B0604020202020204" pitchFamily="34" charset="0"/>
              <a:buChar char="•"/>
            </a:pPr>
            <a:r>
              <a:rPr lang="es-US" sz="2300" b="0" i="0" strike="noStrike" cap="none" spc="0" baseline="0" dirty="0">
                <a:solidFill>
                  <a:srgbClr val="004070"/>
                </a:solidFill>
                <a:effectLst/>
                <a:latin typeface="Arial"/>
                <a:ea typeface="Arial"/>
                <a:cs typeface="Arial"/>
              </a:rPr>
              <a:t>Enfoque para la priorización dominante utilizado en los estándares de atención en caso de crisis.</a:t>
            </a:r>
          </a:p>
          <a:p>
            <a:pPr marL="342900" indent="-342900">
              <a:buFont typeface="Arial" panose="020B0604020202020204" pitchFamily="34" charset="0"/>
              <a:buChar char="•"/>
            </a:pPr>
            <a:r>
              <a:rPr lang="es-US" sz="2300" b="0" i="0" strike="noStrike" cap="none" spc="0" baseline="0" dirty="0">
                <a:solidFill>
                  <a:srgbClr val="004070"/>
                </a:solidFill>
                <a:effectLst/>
                <a:latin typeface="Arial"/>
                <a:ea typeface="Arial"/>
                <a:cs typeface="Arial"/>
              </a:rPr>
              <a:t>La herramienta de evaluación de fallo orgánico secuencial (Sequential Organ Failure Assessment, SOFA) se usa ampliamente para determinar </a:t>
            </a:r>
            <a:r>
              <a:rPr lang="es-US" sz="2300" b="0" i="1" strike="noStrike" cap="none" spc="0" baseline="0" dirty="0">
                <a:solidFill>
                  <a:srgbClr val="004070"/>
                </a:solidFill>
                <a:effectLst/>
                <a:latin typeface="Arial"/>
                <a:ea typeface="Arial"/>
                <a:cs typeface="Arial"/>
              </a:rPr>
              <a:t>supervivencia a corto plazo.</a:t>
            </a:r>
          </a:p>
          <a:p>
            <a:pPr marL="342900" indent="-342900">
              <a:buFont typeface="Arial" panose="020B0604020202020204" pitchFamily="34" charset="0"/>
              <a:buChar char="•"/>
            </a:pPr>
            <a:r>
              <a:rPr lang="es-US" sz="2300" b="0" i="0" strike="noStrike" cap="none" spc="0" baseline="0" dirty="0">
                <a:solidFill>
                  <a:srgbClr val="004070"/>
                </a:solidFill>
                <a:effectLst/>
                <a:latin typeface="Arial"/>
                <a:ea typeface="Arial"/>
                <a:cs typeface="Arial"/>
              </a:rPr>
              <a:t>Algunas herramientas de priorización se centran en el juicio clínico para determinar la capacidad de supervivencia debido a problemas de equidad con las herramientas SOFA.</a:t>
            </a:r>
          </a:p>
          <a:p>
            <a:pPr marL="342900" indent="-342900">
              <a:buFont typeface="Arial" panose="020B0604020202020204" pitchFamily="34" charset="0"/>
              <a:buChar char="•"/>
            </a:pPr>
            <a:r>
              <a:rPr lang="es-US" sz="2300" b="0" i="0" strike="noStrike" cap="none" spc="0" baseline="0" dirty="0">
                <a:solidFill>
                  <a:srgbClr val="004070"/>
                </a:solidFill>
                <a:effectLst/>
                <a:latin typeface="Arial"/>
                <a:ea typeface="Arial"/>
                <a:cs typeface="Arial"/>
              </a:rPr>
              <a:t>Utilizado anteriormente, aunque cuestionado debido a preocupaciones de equidad:</a:t>
            </a:r>
          </a:p>
          <a:p>
            <a:pPr lvl="2" indent="0">
              <a:buNone/>
            </a:pPr>
            <a:r>
              <a:rPr lang="es-US" sz="1900" b="0" i="0" strike="noStrike" cap="none" spc="0" baseline="0" dirty="0">
                <a:solidFill>
                  <a:srgbClr val="004070"/>
                </a:solidFill>
                <a:effectLst/>
                <a:latin typeface="Arial"/>
                <a:ea typeface="Arial"/>
                <a:cs typeface="Arial"/>
              </a:rPr>
              <a:t>Supervivencia esperada a 1 o 5 años.</a:t>
            </a:r>
          </a:p>
          <a:p>
            <a:pPr lvl="2" indent="0">
              <a:buNone/>
            </a:pPr>
            <a:r>
              <a:rPr lang="es-US" sz="1900" b="0" i="0" strike="noStrike" cap="none" spc="0" baseline="0" dirty="0">
                <a:solidFill>
                  <a:srgbClr val="004070"/>
                </a:solidFill>
                <a:effectLst/>
                <a:latin typeface="Arial"/>
                <a:ea typeface="Arial"/>
                <a:cs typeface="Arial"/>
              </a:rPr>
              <a:t>Esperanza de vida total.</a:t>
            </a:r>
          </a:p>
          <a:p>
            <a:pPr lvl="2" indent="0">
              <a:buNone/>
            </a:pPr>
            <a:r>
              <a:rPr lang="es-US" sz="1900" b="0" i="0" strike="noStrike" cap="none" spc="0" baseline="0" dirty="0">
                <a:solidFill>
                  <a:srgbClr val="004070"/>
                </a:solidFill>
                <a:effectLst/>
                <a:latin typeface="Arial"/>
                <a:ea typeface="Arial"/>
                <a:cs typeface="Arial"/>
              </a:rPr>
              <a:t>Afecciones médicas subyacentes.</a:t>
            </a:r>
          </a:p>
        </p:txBody>
      </p:sp>
      <p:sp>
        <p:nvSpPr>
          <p:cNvPr id="3" name="Title 2">
            <a:extLst>
              <a:ext uri="{FF2B5EF4-FFF2-40B4-BE49-F238E27FC236}">
                <a16:creationId xmlns:a16="http://schemas.microsoft.com/office/drawing/2014/main" id="{E23F7139-74F8-4D11-9148-414CECF2A81D}"/>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Supervivencia</a:t>
            </a:r>
          </a:p>
        </p:txBody>
      </p:sp>
      <p:pic>
        <p:nvPicPr>
          <p:cNvPr id="8" name="Graphic 7" descr="Close">
            <a:extLst>
              <a:ext uri="{FF2B5EF4-FFF2-40B4-BE49-F238E27FC236}">
                <a16:creationId xmlns:a16="http://schemas.microsoft.com/office/drawing/2014/main" id="{26BF5418-DC39-4419-AC38-F163E070CA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46902" y="5525137"/>
            <a:ext cx="206478" cy="206478"/>
          </a:xfrm>
          <a:prstGeom prst="rect">
            <a:avLst/>
          </a:prstGeom>
        </p:spPr>
      </p:pic>
      <p:pic>
        <p:nvPicPr>
          <p:cNvPr id="9" name="Graphic 8" descr="Close">
            <a:extLst>
              <a:ext uri="{FF2B5EF4-FFF2-40B4-BE49-F238E27FC236}">
                <a16:creationId xmlns:a16="http://schemas.microsoft.com/office/drawing/2014/main" id="{4E00C558-B545-4EF8-9ECC-39D5DC030D4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46902" y="5956417"/>
            <a:ext cx="206478" cy="206478"/>
          </a:xfrm>
          <a:prstGeom prst="rect">
            <a:avLst/>
          </a:prstGeom>
        </p:spPr>
      </p:pic>
      <p:pic>
        <p:nvPicPr>
          <p:cNvPr id="10" name="Graphic 9" descr="Close">
            <a:extLst>
              <a:ext uri="{FF2B5EF4-FFF2-40B4-BE49-F238E27FC236}">
                <a16:creationId xmlns:a16="http://schemas.microsoft.com/office/drawing/2014/main" id="{82E05EA5-806D-4F85-946C-FC6EECD0D77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46902" y="6406022"/>
            <a:ext cx="206478" cy="206478"/>
          </a:xfrm>
          <a:prstGeom prst="rect">
            <a:avLst/>
          </a:prstGeom>
        </p:spPr>
      </p:pic>
    </p:spTree>
    <p:extLst>
      <p:ext uri="{BB962C8B-B14F-4D97-AF65-F5344CB8AC3E}">
        <p14:creationId xmlns:p14="http://schemas.microsoft.com/office/powerpoint/2010/main" val="400870046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A2B789-D8EF-4150-A5B1-E19FC6202005}"/>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Herramienta de evaluación de fallo orgánico secuencial modificada (mSOFA)</a:t>
            </a:r>
          </a:p>
        </p:txBody>
      </p:sp>
      <p:pic>
        <p:nvPicPr>
          <p:cNvPr id="7" name="Content Placeholder 6">
            <a:extLst>
              <a:ext uri="{FF2B5EF4-FFF2-40B4-BE49-F238E27FC236}">
                <a16:creationId xmlns:a16="http://schemas.microsoft.com/office/drawing/2014/main" id="{D86E3A03-A7D8-4B21-AA0E-B4BF73699587}"/>
              </a:ext>
            </a:extLst>
          </p:cNvPr>
          <p:cNvPicPr>
            <a:picLocks noGrp="1" noChangeAspect="1"/>
          </p:cNvPicPr>
          <p:nvPr>
            <p:ph idx="1"/>
          </p:nvPr>
        </p:nvPicPr>
        <p:blipFill>
          <a:blip r:embed="rId3"/>
          <a:stretch>
            <a:fillRect/>
          </a:stretch>
        </p:blipFill>
        <p:spPr>
          <a:xfrm>
            <a:off x="1278192" y="1765320"/>
            <a:ext cx="9287581" cy="3711873"/>
          </a:xfrm>
          <a:prstGeom prst="rect">
            <a:avLst/>
          </a:prstGeom>
          <a:ln w="28575">
            <a:solidFill>
              <a:srgbClr val="070612"/>
            </a:solidFill>
          </a:ln>
        </p:spPr>
      </p:pic>
      <p:sp>
        <p:nvSpPr>
          <p:cNvPr id="8" name="TextBox 7">
            <a:extLst>
              <a:ext uri="{FF2B5EF4-FFF2-40B4-BE49-F238E27FC236}">
                <a16:creationId xmlns:a16="http://schemas.microsoft.com/office/drawing/2014/main" id="{664616DF-69EB-41A8-AA72-DD23596ADE07}"/>
              </a:ext>
            </a:extLst>
          </p:cNvPr>
          <p:cNvSpPr txBox="1"/>
          <p:nvPr/>
        </p:nvSpPr>
        <p:spPr>
          <a:xfrm>
            <a:off x="768485" y="5691946"/>
            <a:ext cx="10680969" cy="1188720"/>
          </a:xfrm>
          <a:prstGeom prst="rect">
            <a:avLst/>
          </a:prstGeom>
          <a:noFill/>
        </p:spPr>
        <p:txBody>
          <a:bodyPr wrap="square" rtlCol="0">
            <a:spAutoFit/>
          </a:bodyPr>
          <a:lstStyle/>
          <a:p>
            <a:pPr marL="285750" indent="-285750">
              <a:buFont typeface="Wingdings" panose="05000000000000000000" pitchFamily="2" charset="2"/>
              <a:buChar char="Ø"/>
            </a:pPr>
            <a:r>
              <a:rPr lang="es-US" sz="2400" b="0" i="0" strike="noStrike" cap="none" spc="0" baseline="0" dirty="0">
                <a:solidFill>
                  <a:srgbClr val="004070"/>
                </a:solidFill>
                <a:effectLst/>
                <a:latin typeface="Arial Narrow"/>
                <a:ea typeface="Arial Narrow"/>
                <a:cs typeface="Arial Narrow"/>
              </a:rPr>
              <a:t>Si se utilizan puntajes SOFA para la asignación de recursos, a los pacientes con puntajes SOFA más altos se les negarían los recursos en función de las suposiciones de supervivencia.</a:t>
            </a:r>
          </a:p>
        </p:txBody>
      </p:sp>
      <p:sp>
        <p:nvSpPr>
          <p:cNvPr id="2" name="TextBox 1"/>
          <p:cNvSpPr txBox="1"/>
          <p:nvPr/>
        </p:nvSpPr>
        <p:spPr>
          <a:xfrm>
            <a:off x="1298365" y="1756889"/>
            <a:ext cx="1663416" cy="579120"/>
          </a:xfrm>
          <a:prstGeom prst="rect">
            <a:avLst/>
          </a:prstGeom>
          <a:solidFill>
            <a:schemeClr val="tx1">
              <a:lumMod val="20000"/>
              <a:lumOff val="80000"/>
            </a:schemeClr>
          </a:solidFill>
        </p:spPr>
        <p:txBody>
          <a:bodyPr wrap="square" rtlCol="0">
            <a:spAutoFit/>
          </a:bodyPr>
          <a:lstStyle/>
          <a:p>
            <a:pPr algn="ctr"/>
            <a:r>
              <a:rPr lang="es-US" sz="1600" b="1" i="0" strike="noStrike" cap="none" spc="0" baseline="0" dirty="0">
                <a:solidFill>
                  <a:srgbClr val="070612"/>
                </a:solidFill>
                <a:effectLst/>
                <a:latin typeface="Arial Narrow"/>
                <a:ea typeface="Arial Narrow"/>
                <a:cs typeface="Arial Narrow"/>
              </a:rPr>
              <a:t>Sistema de órganos</a:t>
            </a:r>
            <a:endParaRPr lang="en-US" sz="1600" b="1" dirty="0">
              <a:solidFill>
                <a:srgbClr val="070612"/>
              </a:solidFill>
              <a:latin typeface="Arial Narrow" panose="020B0606020202030204" pitchFamily="34" charset="0"/>
            </a:endParaRPr>
          </a:p>
        </p:txBody>
      </p:sp>
      <p:sp>
        <p:nvSpPr>
          <p:cNvPr id="10" name="TextBox 9"/>
          <p:cNvSpPr txBox="1"/>
          <p:nvPr/>
        </p:nvSpPr>
        <p:spPr>
          <a:xfrm>
            <a:off x="3496707" y="1767795"/>
            <a:ext cx="403914" cy="335280"/>
          </a:xfrm>
          <a:prstGeom prst="rect">
            <a:avLst/>
          </a:prstGeom>
          <a:solidFill>
            <a:schemeClr val="tx1">
              <a:lumMod val="20000"/>
              <a:lumOff val="80000"/>
            </a:schemeClr>
          </a:solidFill>
        </p:spPr>
        <p:txBody>
          <a:bodyPr wrap="square" rtlCol="0">
            <a:spAutoFit/>
          </a:bodyPr>
          <a:lstStyle/>
          <a:p>
            <a:pPr algn="ctr"/>
            <a:r>
              <a:rPr lang="es-US" sz="1600" b="1" i="0" strike="noStrike" cap="none" spc="0" baseline="0" dirty="0">
                <a:solidFill>
                  <a:srgbClr val="070612"/>
                </a:solidFill>
                <a:effectLst/>
                <a:latin typeface="Arial Narrow"/>
                <a:ea typeface="Arial Narrow"/>
                <a:cs typeface="Arial Narrow"/>
              </a:rPr>
              <a:t>0</a:t>
            </a:r>
          </a:p>
        </p:txBody>
      </p:sp>
      <p:sp>
        <p:nvSpPr>
          <p:cNvPr id="12" name="TextBox 11"/>
          <p:cNvSpPr txBox="1"/>
          <p:nvPr/>
        </p:nvSpPr>
        <p:spPr>
          <a:xfrm>
            <a:off x="4596711" y="1765320"/>
            <a:ext cx="403914" cy="335280"/>
          </a:xfrm>
          <a:prstGeom prst="rect">
            <a:avLst/>
          </a:prstGeom>
          <a:solidFill>
            <a:schemeClr val="tx1">
              <a:lumMod val="20000"/>
              <a:lumOff val="80000"/>
            </a:schemeClr>
          </a:solidFill>
        </p:spPr>
        <p:txBody>
          <a:bodyPr wrap="square" rtlCol="0">
            <a:spAutoFit/>
          </a:bodyPr>
          <a:lstStyle/>
          <a:p>
            <a:pPr algn="ctr"/>
            <a:r>
              <a:rPr lang="es-US" sz="1600" b="1" i="0" strike="noStrike" cap="none" spc="0" baseline="0" dirty="0">
                <a:solidFill>
                  <a:srgbClr val="070612"/>
                </a:solidFill>
                <a:effectLst/>
                <a:latin typeface="Arial Narrow"/>
                <a:ea typeface="Arial Narrow"/>
                <a:cs typeface="Arial Narrow"/>
              </a:rPr>
              <a:t>1</a:t>
            </a:r>
          </a:p>
        </p:txBody>
      </p:sp>
      <p:sp>
        <p:nvSpPr>
          <p:cNvPr id="13" name="TextBox 12"/>
          <p:cNvSpPr txBox="1"/>
          <p:nvPr/>
        </p:nvSpPr>
        <p:spPr>
          <a:xfrm>
            <a:off x="5873915" y="1765320"/>
            <a:ext cx="403914" cy="335280"/>
          </a:xfrm>
          <a:prstGeom prst="rect">
            <a:avLst/>
          </a:prstGeom>
          <a:solidFill>
            <a:schemeClr val="tx1">
              <a:lumMod val="20000"/>
              <a:lumOff val="80000"/>
            </a:schemeClr>
          </a:solidFill>
        </p:spPr>
        <p:txBody>
          <a:bodyPr wrap="square" rtlCol="0">
            <a:spAutoFit/>
          </a:bodyPr>
          <a:lstStyle/>
          <a:p>
            <a:pPr algn="ctr"/>
            <a:r>
              <a:rPr lang="es-US" sz="1600" b="1" i="0" strike="noStrike" cap="none" spc="0" baseline="0" dirty="0">
                <a:solidFill>
                  <a:srgbClr val="070612"/>
                </a:solidFill>
                <a:effectLst/>
                <a:latin typeface="Arial Narrow"/>
                <a:ea typeface="Arial Narrow"/>
                <a:cs typeface="Arial Narrow"/>
              </a:rPr>
              <a:t>2</a:t>
            </a:r>
            <a:endParaRPr lang="en-US" sz="1600" b="1" dirty="0">
              <a:solidFill>
                <a:srgbClr val="070612"/>
              </a:solidFill>
              <a:latin typeface="Arial Narrow" panose="020B0606020202030204" pitchFamily="34" charset="0"/>
            </a:endParaRPr>
          </a:p>
        </p:txBody>
      </p:sp>
      <p:sp>
        <p:nvSpPr>
          <p:cNvPr id="14" name="TextBox 13"/>
          <p:cNvSpPr txBox="1"/>
          <p:nvPr/>
        </p:nvSpPr>
        <p:spPr>
          <a:xfrm>
            <a:off x="7549642" y="1762252"/>
            <a:ext cx="403914" cy="335280"/>
          </a:xfrm>
          <a:prstGeom prst="rect">
            <a:avLst/>
          </a:prstGeom>
          <a:solidFill>
            <a:schemeClr val="tx1">
              <a:lumMod val="20000"/>
              <a:lumOff val="80000"/>
            </a:schemeClr>
          </a:solidFill>
        </p:spPr>
        <p:txBody>
          <a:bodyPr wrap="square" rtlCol="0">
            <a:spAutoFit/>
          </a:bodyPr>
          <a:lstStyle/>
          <a:p>
            <a:pPr algn="ctr"/>
            <a:r>
              <a:rPr lang="es-US" sz="1600" b="1" i="0" strike="noStrike" cap="none" spc="0" baseline="0" dirty="0">
                <a:solidFill>
                  <a:srgbClr val="070612"/>
                </a:solidFill>
                <a:effectLst/>
                <a:latin typeface="Arial Narrow"/>
                <a:ea typeface="Arial Narrow"/>
                <a:cs typeface="Arial Narrow"/>
              </a:rPr>
              <a:t>3</a:t>
            </a:r>
            <a:endParaRPr lang="en-US" sz="1600" b="1" dirty="0">
              <a:solidFill>
                <a:srgbClr val="070612"/>
              </a:solidFill>
              <a:latin typeface="Arial Narrow" panose="020B0606020202030204" pitchFamily="34" charset="0"/>
            </a:endParaRPr>
          </a:p>
        </p:txBody>
      </p:sp>
      <p:sp>
        <p:nvSpPr>
          <p:cNvPr id="15" name="TextBox 14"/>
          <p:cNvSpPr txBox="1"/>
          <p:nvPr/>
        </p:nvSpPr>
        <p:spPr>
          <a:xfrm>
            <a:off x="9427323" y="1770295"/>
            <a:ext cx="403914" cy="335280"/>
          </a:xfrm>
          <a:prstGeom prst="rect">
            <a:avLst/>
          </a:prstGeom>
          <a:solidFill>
            <a:schemeClr val="tx1">
              <a:lumMod val="20000"/>
              <a:lumOff val="80000"/>
            </a:schemeClr>
          </a:solidFill>
        </p:spPr>
        <p:txBody>
          <a:bodyPr wrap="square" rtlCol="0">
            <a:spAutoFit/>
          </a:bodyPr>
          <a:lstStyle/>
          <a:p>
            <a:pPr algn="ctr"/>
            <a:r>
              <a:rPr lang="es-US" sz="1600" b="1" i="0" strike="noStrike" cap="none" spc="0" baseline="0" dirty="0">
                <a:solidFill>
                  <a:srgbClr val="070612"/>
                </a:solidFill>
                <a:effectLst/>
                <a:latin typeface="Arial Narrow"/>
                <a:ea typeface="Arial Narrow"/>
                <a:cs typeface="Arial Narrow"/>
              </a:rPr>
              <a:t>4</a:t>
            </a:r>
          </a:p>
        </p:txBody>
      </p:sp>
      <p:sp>
        <p:nvSpPr>
          <p:cNvPr id="16" name="TextBox 15"/>
          <p:cNvSpPr txBox="1"/>
          <p:nvPr/>
        </p:nvSpPr>
        <p:spPr>
          <a:xfrm>
            <a:off x="1298365" y="2103874"/>
            <a:ext cx="1772639" cy="553998"/>
          </a:xfrm>
          <a:prstGeom prst="rect">
            <a:avLst/>
          </a:prstGeom>
          <a:solidFill>
            <a:schemeClr val="bg1"/>
          </a:solidFill>
          <a:ln>
            <a:solidFill>
              <a:schemeClr val="bg1"/>
            </a:solidFill>
          </a:ln>
        </p:spPr>
        <p:txBody>
          <a:bodyPr wrap="square" rtlCol="0">
            <a:spAutoFit/>
          </a:bodyPr>
          <a:lstStyle/>
          <a:p>
            <a:r>
              <a:rPr lang="es-US" sz="1500" b="0" i="0" strike="noStrike" cap="none" spc="0" baseline="0" dirty="0">
                <a:solidFill>
                  <a:srgbClr val="070612"/>
                </a:solidFill>
                <a:effectLst/>
                <a:latin typeface="Arial Narrow"/>
                <a:ea typeface="Arial Narrow"/>
                <a:cs typeface="Arial Narrow"/>
              </a:rPr>
              <a:t>Respiratorio SpO</a:t>
            </a:r>
            <a:r>
              <a:rPr lang="es-US" sz="1500" b="0" i="0" strike="noStrike" cap="none" spc="0" baseline="-25000" dirty="0">
                <a:solidFill>
                  <a:srgbClr val="070612"/>
                </a:solidFill>
                <a:effectLst/>
                <a:latin typeface="Arial Narrow"/>
                <a:ea typeface="Arial Narrow"/>
                <a:cs typeface="Arial Narrow"/>
              </a:rPr>
              <a:t>2</a:t>
            </a:r>
            <a:r>
              <a:rPr lang="es-US" sz="1500" b="0" i="0" strike="noStrike" cap="none" spc="0" baseline="0" dirty="0">
                <a:solidFill>
                  <a:srgbClr val="070612"/>
                </a:solidFill>
                <a:effectLst/>
                <a:latin typeface="Arial Narrow"/>
                <a:ea typeface="Arial Narrow"/>
                <a:cs typeface="Arial Narrow"/>
              </a:rPr>
              <a:t>/FiO</a:t>
            </a:r>
            <a:r>
              <a:rPr lang="es-US" sz="1500" b="0" i="0" strike="noStrike" cap="none" spc="0" baseline="-25000" dirty="0">
                <a:solidFill>
                  <a:srgbClr val="070612"/>
                </a:solidFill>
                <a:effectLst/>
                <a:latin typeface="Arial Narrow"/>
                <a:ea typeface="Arial Narrow"/>
                <a:cs typeface="Arial Narrow"/>
              </a:rPr>
              <a:t>2</a:t>
            </a:r>
            <a:endParaRPr lang="en-US" sz="1500" dirty="0">
              <a:solidFill>
                <a:srgbClr val="070612"/>
              </a:solidFill>
              <a:latin typeface="Arial Narrow" panose="020B0606020202030204" pitchFamily="34" charset="0"/>
            </a:endParaRPr>
          </a:p>
        </p:txBody>
      </p:sp>
      <p:sp>
        <p:nvSpPr>
          <p:cNvPr id="17" name="TextBox 16"/>
          <p:cNvSpPr txBox="1"/>
          <p:nvPr/>
        </p:nvSpPr>
        <p:spPr>
          <a:xfrm>
            <a:off x="1278192" y="2734125"/>
            <a:ext cx="1772639"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Hígado</a:t>
            </a:r>
            <a:endParaRPr lang="en-US" sz="1600" dirty="0">
              <a:solidFill>
                <a:srgbClr val="070612"/>
              </a:solidFill>
              <a:latin typeface="Arial Narrow" panose="020B0606020202030204" pitchFamily="34" charset="0"/>
            </a:endParaRPr>
          </a:p>
        </p:txBody>
      </p:sp>
      <p:sp>
        <p:nvSpPr>
          <p:cNvPr id="18" name="TextBox 17"/>
          <p:cNvSpPr txBox="1"/>
          <p:nvPr/>
        </p:nvSpPr>
        <p:spPr>
          <a:xfrm>
            <a:off x="1298364" y="3556512"/>
            <a:ext cx="1772639" cy="57912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Cardiovascular, hipotensión</a:t>
            </a:r>
            <a:endParaRPr lang="en-US" sz="1600" dirty="0">
              <a:solidFill>
                <a:srgbClr val="070612"/>
              </a:solidFill>
              <a:latin typeface="Arial Narrow" panose="020B0606020202030204" pitchFamily="34" charset="0"/>
            </a:endParaRPr>
          </a:p>
        </p:txBody>
      </p:sp>
      <p:sp>
        <p:nvSpPr>
          <p:cNvPr id="19" name="TextBox 18"/>
          <p:cNvSpPr txBox="1"/>
          <p:nvPr/>
        </p:nvSpPr>
        <p:spPr>
          <a:xfrm>
            <a:off x="1278190" y="4391906"/>
            <a:ext cx="1772639" cy="461665"/>
          </a:xfrm>
          <a:prstGeom prst="rect">
            <a:avLst/>
          </a:prstGeom>
          <a:solidFill>
            <a:schemeClr val="bg1"/>
          </a:solidFill>
          <a:ln>
            <a:solidFill>
              <a:schemeClr val="bg1"/>
            </a:solidFill>
          </a:ln>
        </p:spPr>
        <p:txBody>
          <a:bodyPr wrap="square" rtlCol="0">
            <a:spAutoFit/>
          </a:bodyPr>
          <a:lstStyle/>
          <a:p>
            <a:r>
              <a:rPr lang="es-US" sz="1200" b="0" i="0" strike="noStrike" cap="none" spc="0" baseline="0" dirty="0">
                <a:solidFill>
                  <a:srgbClr val="070612"/>
                </a:solidFill>
                <a:effectLst/>
                <a:latin typeface="Arial Narrow"/>
                <a:ea typeface="Arial Narrow"/>
                <a:cs typeface="Arial Narrow"/>
              </a:rPr>
              <a:t>Sistema nervioso central, escala </a:t>
            </a:r>
            <a:r>
              <a:rPr lang="es-US" sz="1100" b="0" i="0" strike="noStrike" cap="none" spc="0" baseline="0" dirty="0">
                <a:solidFill>
                  <a:srgbClr val="070612"/>
                </a:solidFill>
                <a:effectLst/>
                <a:latin typeface="Arial Narrow"/>
                <a:ea typeface="Arial Narrow"/>
                <a:cs typeface="Arial Narrow"/>
              </a:rPr>
              <a:t>de</a:t>
            </a:r>
            <a:r>
              <a:rPr lang="es-US" sz="1200" b="0" i="0" strike="noStrike" cap="none" spc="0" baseline="0" dirty="0">
                <a:solidFill>
                  <a:srgbClr val="070612"/>
                </a:solidFill>
                <a:effectLst/>
                <a:latin typeface="Arial Narrow"/>
                <a:ea typeface="Arial Narrow"/>
                <a:cs typeface="Arial Narrow"/>
              </a:rPr>
              <a:t> coma de Glasgow</a:t>
            </a:r>
            <a:endParaRPr lang="en-US" sz="1200" dirty="0">
              <a:solidFill>
                <a:srgbClr val="070612"/>
              </a:solidFill>
              <a:latin typeface="Arial Narrow" panose="020B0606020202030204" pitchFamily="34" charset="0"/>
            </a:endParaRPr>
          </a:p>
        </p:txBody>
      </p:sp>
      <p:sp>
        <p:nvSpPr>
          <p:cNvPr id="20" name="TextBox 19"/>
          <p:cNvSpPr txBox="1"/>
          <p:nvPr/>
        </p:nvSpPr>
        <p:spPr>
          <a:xfrm>
            <a:off x="1278190" y="4944285"/>
            <a:ext cx="1772639" cy="523220"/>
          </a:xfrm>
          <a:prstGeom prst="rect">
            <a:avLst/>
          </a:prstGeom>
          <a:solidFill>
            <a:schemeClr val="bg1"/>
          </a:solidFill>
          <a:ln>
            <a:solidFill>
              <a:schemeClr val="bg1"/>
            </a:solidFill>
          </a:ln>
        </p:spPr>
        <p:txBody>
          <a:bodyPr wrap="square" rtlCol="0">
            <a:spAutoFit/>
          </a:bodyPr>
          <a:lstStyle/>
          <a:p>
            <a:r>
              <a:rPr lang="es-US" sz="1400" b="0" i="0" strike="noStrike" cap="none" spc="0" baseline="0" dirty="0">
                <a:solidFill>
                  <a:srgbClr val="070612"/>
                </a:solidFill>
                <a:effectLst/>
                <a:latin typeface="Arial Narrow"/>
                <a:ea typeface="Arial Narrow"/>
                <a:cs typeface="Arial Narrow"/>
              </a:rPr>
              <a:t>Renal, Creatinina </a:t>
            </a:r>
            <a:br>
              <a:rPr sz="1400" dirty="0"/>
            </a:br>
            <a:r>
              <a:rPr lang="es-US" sz="1400" b="0" i="0" strike="noStrike" cap="none" spc="0" baseline="0" dirty="0">
                <a:solidFill>
                  <a:srgbClr val="070612"/>
                </a:solidFill>
                <a:effectLst/>
                <a:latin typeface="Arial Narrow"/>
                <a:ea typeface="Arial Narrow"/>
                <a:cs typeface="Arial Narrow"/>
              </a:rPr>
              <a:t> mg/dL</a:t>
            </a:r>
            <a:endParaRPr lang="en-US" sz="1400" dirty="0">
              <a:solidFill>
                <a:srgbClr val="070612"/>
              </a:solidFill>
              <a:latin typeface="Arial Narrow" panose="020B0606020202030204" pitchFamily="34" charset="0"/>
            </a:endParaRPr>
          </a:p>
        </p:txBody>
      </p:sp>
      <p:sp>
        <p:nvSpPr>
          <p:cNvPr id="21" name="TextBox 20"/>
          <p:cNvSpPr txBox="1"/>
          <p:nvPr/>
        </p:nvSpPr>
        <p:spPr>
          <a:xfrm>
            <a:off x="3130680" y="2153390"/>
            <a:ext cx="1071070"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&gt;400</a:t>
            </a:r>
            <a:endParaRPr lang="en-US" sz="1600" dirty="0">
              <a:solidFill>
                <a:srgbClr val="070612"/>
              </a:solidFill>
              <a:latin typeface="Arial Narrow" panose="020B0606020202030204" pitchFamily="34" charset="0"/>
            </a:endParaRPr>
          </a:p>
        </p:txBody>
      </p:sp>
      <p:sp>
        <p:nvSpPr>
          <p:cNvPr id="22" name="TextBox 21"/>
          <p:cNvSpPr txBox="1"/>
          <p:nvPr/>
        </p:nvSpPr>
        <p:spPr>
          <a:xfrm>
            <a:off x="4326326" y="2149350"/>
            <a:ext cx="944414"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≤400</a:t>
            </a:r>
            <a:endParaRPr lang="en-US" sz="1600" dirty="0">
              <a:solidFill>
                <a:srgbClr val="070612"/>
              </a:solidFill>
              <a:latin typeface="Arial Narrow" panose="020B0606020202030204" pitchFamily="34" charset="0"/>
            </a:endParaRPr>
          </a:p>
        </p:txBody>
      </p:sp>
      <p:sp>
        <p:nvSpPr>
          <p:cNvPr id="23" name="TextBox 22"/>
          <p:cNvSpPr txBox="1"/>
          <p:nvPr/>
        </p:nvSpPr>
        <p:spPr>
          <a:xfrm>
            <a:off x="5449775" y="2177897"/>
            <a:ext cx="944414"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≤315</a:t>
            </a:r>
            <a:endParaRPr lang="en-US" sz="1600" dirty="0">
              <a:solidFill>
                <a:srgbClr val="070612"/>
              </a:solidFill>
              <a:latin typeface="Arial Narrow" panose="020B0606020202030204" pitchFamily="34" charset="0"/>
            </a:endParaRPr>
          </a:p>
        </p:txBody>
      </p:sp>
      <p:sp>
        <p:nvSpPr>
          <p:cNvPr id="24" name="TextBox 23"/>
          <p:cNvSpPr txBox="1"/>
          <p:nvPr/>
        </p:nvSpPr>
        <p:spPr>
          <a:xfrm>
            <a:off x="6872837" y="2137851"/>
            <a:ext cx="944414"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≤235</a:t>
            </a:r>
            <a:endParaRPr lang="en-US" sz="1600" dirty="0">
              <a:solidFill>
                <a:srgbClr val="070612"/>
              </a:solidFill>
              <a:latin typeface="Arial Narrow" panose="020B0606020202030204" pitchFamily="34" charset="0"/>
            </a:endParaRPr>
          </a:p>
        </p:txBody>
      </p:sp>
      <p:sp>
        <p:nvSpPr>
          <p:cNvPr id="25" name="TextBox 24"/>
          <p:cNvSpPr txBox="1"/>
          <p:nvPr/>
        </p:nvSpPr>
        <p:spPr>
          <a:xfrm>
            <a:off x="8773266" y="2177897"/>
            <a:ext cx="944414"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≤150</a:t>
            </a:r>
            <a:endParaRPr lang="en-US" sz="1600" dirty="0">
              <a:solidFill>
                <a:srgbClr val="070612"/>
              </a:solidFill>
              <a:latin typeface="Arial Narrow" panose="020B0606020202030204" pitchFamily="34" charset="0"/>
            </a:endParaRPr>
          </a:p>
        </p:txBody>
      </p:sp>
      <p:sp>
        <p:nvSpPr>
          <p:cNvPr id="26" name="TextBox 25"/>
          <p:cNvSpPr txBox="1"/>
          <p:nvPr/>
        </p:nvSpPr>
        <p:spPr>
          <a:xfrm>
            <a:off x="3104868" y="2709273"/>
            <a:ext cx="1071070" cy="738664"/>
          </a:xfrm>
          <a:prstGeom prst="rect">
            <a:avLst/>
          </a:prstGeom>
          <a:solidFill>
            <a:schemeClr val="bg1"/>
          </a:solidFill>
          <a:ln>
            <a:solidFill>
              <a:schemeClr val="bg1"/>
            </a:solidFill>
          </a:ln>
        </p:spPr>
        <p:txBody>
          <a:bodyPr wrap="square" rtlCol="0">
            <a:spAutoFit/>
          </a:bodyPr>
          <a:lstStyle/>
          <a:p>
            <a:r>
              <a:rPr lang="es-US" sz="1400" b="0" i="0" strike="noStrike" cap="none" spc="0" baseline="0" dirty="0">
                <a:solidFill>
                  <a:srgbClr val="070612"/>
                </a:solidFill>
                <a:effectLst/>
                <a:latin typeface="Arial Narrow"/>
                <a:ea typeface="Arial Narrow"/>
                <a:cs typeface="Arial Narrow"/>
              </a:rPr>
              <a:t>Sin ictericia o ictericia escleral</a:t>
            </a:r>
            <a:endParaRPr lang="en-US" sz="1400" dirty="0">
              <a:solidFill>
                <a:srgbClr val="070612"/>
              </a:solidFill>
              <a:latin typeface="Arial Narrow" panose="020B0606020202030204" pitchFamily="34" charset="0"/>
            </a:endParaRPr>
          </a:p>
        </p:txBody>
      </p:sp>
      <p:sp>
        <p:nvSpPr>
          <p:cNvPr id="27" name="TextBox 26"/>
          <p:cNvSpPr txBox="1"/>
          <p:nvPr/>
        </p:nvSpPr>
        <p:spPr>
          <a:xfrm>
            <a:off x="3104867" y="3578088"/>
            <a:ext cx="1147247" cy="57912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Sin hipotensión</a:t>
            </a:r>
            <a:endParaRPr lang="en-US" sz="1600" dirty="0">
              <a:solidFill>
                <a:srgbClr val="070612"/>
              </a:solidFill>
              <a:latin typeface="Arial Narrow" panose="020B0606020202030204" pitchFamily="34" charset="0"/>
            </a:endParaRPr>
          </a:p>
        </p:txBody>
      </p:sp>
      <p:sp>
        <p:nvSpPr>
          <p:cNvPr id="28" name="TextBox 27"/>
          <p:cNvSpPr txBox="1"/>
          <p:nvPr/>
        </p:nvSpPr>
        <p:spPr>
          <a:xfrm>
            <a:off x="3104868" y="4405347"/>
            <a:ext cx="1147247"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15</a:t>
            </a:r>
          </a:p>
        </p:txBody>
      </p:sp>
      <p:sp>
        <p:nvSpPr>
          <p:cNvPr id="29" name="TextBox 28"/>
          <p:cNvSpPr txBox="1"/>
          <p:nvPr/>
        </p:nvSpPr>
        <p:spPr>
          <a:xfrm>
            <a:off x="3117580" y="4940815"/>
            <a:ext cx="1147247"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&lt;1.2</a:t>
            </a:r>
          </a:p>
        </p:txBody>
      </p:sp>
      <p:sp>
        <p:nvSpPr>
          <p:cNvPr id="30" name="TextBox 29"/>
          <p:cNvSpPr txBox="1"/>
          <p:nvPr/>
        </p:nvSpPr>
        <p:spPr>
          <a:xfrm>
            <a:off x="4319541" y="3514120"/>
            <a:ext cx="944414" cy="784830"/>
          </a:xfrm>
          <a:prstGeom prst="rect">
            <a:avLst/>
          </a:prstGeom>
          <a:solidFill>
            <a:schemeClr val="bg1"/>
          </a:solidFill>
          <a:ln>
            <a:solidFill>
              <a:schemeClr val="bg1"/>
            </a:solidFill>
          </a:ln>
        </p:spPr>
        <p:txBody>
          <a:bodyPr wrap="square" rtlCol="0">
            <a:spAutoFit/>
          </a:bodyPr>
          <a:lstStyle/>
          <a:p>
            <a:r>
              <a:rPr lang="es-US" sz="900" b="0" i="0" strike="noStrike" cap="none" spc="0" baseline="0" dirty="0">
                <a:solidFill>
                  <a:srgbClr val="070612"/>
                </a:solidFill>
                <a:effectLst/>
                <a:latin typeface="Arial Narrow"/>
                <a:ea typeface="Arial Narrow"/>
                <a:cs typeface="Arial Narrow"/>
              </a:rPr>
              <a:t>Monitoreo Ambulatorio de Presión Arterial (MAPA) &lt;70 mm Hg</a:t>
            </a:r>
            <a:endParaRPr lang="en-US" sz="900" dirty="0">
              <a:solidFill>
                <a:srgbClr val="070612"/>
              </a:solidFill>
              <a:latin typeface="Arial Narrow" panose="020B0606020202030204" pitchFamily="34" charset="0"/>
            </a:endParaRPr>
          </a:p>
        </p:txBody>
      </p:sp>
      <p:sp>
        <p:nvSpPr>
          <p:cNvPr id="31" name="TextBox 30"/>
          <p:cNvSpPr txBox="1"/>
          <p:nvPr/>
        </p:nvSpPr>
        <p:spPr>
          <a:xfrm>
            <a:off x="4345030" y="4405347"/>
            <a:ext cx="944414"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13-14</a:t>
            </a:r>
            <a:endParaRPr lang="en-US" sz="1600" dirty="0">
              <a:solidFill>
                <a:srgbClr val="070612"/>
              </a:solidFill>
              <a:latin typeface="Arial Narrow" panose="020B0606020202030204" pitchFamily="34" charset="0"/>
            </a:endParaRPr>
          </a:p>
        </p:txBody>
      </p:sp>
      <p:sp>
        <p:nvSpPr>
          <p:cNvPr id="32" name="TextBox 31"/>
          <p:cNvSpPr txBox="1"/>
          <p:nvPr/>
        </p:nvSpPr>
        <p:spPr>
          <a:xfrm>
            <a:off x="4326326" y="4993455"/>
            <a:ext cx="944414"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1.2-1.9</a:t>
            </a:r>
            <a:endParaRPr lang="en-US" sz="1600" dirty="0">
              <a:solidFill>
                <a:srgbClr val="070612"/>
              </a:solidFill>
              <a:latin typeface="Arial Narrow" panose="020B0606020202030204" pitchFamily="34" charset="0"/>
            </a:endParaRPr>
          </a:p>
        </p:txBody>
      </p:sp>
      <p:sp>
        <p:nvSpPr>
          <p:cNvPr id="33" name="TextBox 32"/>
          <p:cNvSpPr txBox="1"/>
          <p:nvPr/>
        </p:nvSpPr>
        <p:spPr>
          <a:xfrm>
            <a:off x="5383039" y="4993455"/>
            <a:ext cx="1214752"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2.0-3.4</a:t>
            </a:r>
            <a:endParaRPr lang="en-US" sz="1600" dirty="0">
              <a:solidFill>
                <a:srgbClr val="070612"/>
              </a:solidFill>
              <a:latin typeface="Arial Narrow" panose="020B0606020202030204" pitchFamily="34" charset="0"/>
            </a:endParaRPr>
          </a:p>
        </p:txBody>
      </p:sp>
      <p:sp>
        <p:nvSpPr>
          <p:cNvPr id="34" name="TextBox 33"/>
          <p:cNvSpPr txBox="1"/>
          <p:nvPr/>
        </p:nvSpPr>
        <p:spPr>
          <a:xfrm>
            <a:off x="5413853" y="4412763"/>
            <a:ext cx="1214752"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10-12</a:t>
            </a:r>
            <a:endParaRPr lang="en-US" sz="1600" dirty="0">
              <a:solidFill>
                <a:srgbClr val="070612"/>
              </a:solidFill>
              <a:latin typeface="Arial Narrow" panose="020B0606020202030204" pitchFamily="34" charset="0"/>
            </a:endParaRPr>
          </a:p>
        </p:txBody>
      </p:sp>
      <p:sp>
        <p:nvSpPr>
          <p:cNvPr id="35" name="TextBox 34"/>
          <p:cNvSpPr txBox="1"/>
          <p:nvPr/>
        </p:nvSpPr>
        <p:spPr>
          <a:xfrm>
            <a:off x="5383039" y="3509037"/>
            <a:ext cx="1306585" cy="82296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Dopamina ≤5 o dobutamina cualquier dosis</a:t>
            </a:r>
            <a:endParaRPr lang="en-US" sz="1600" dirty="0">
              <a:solidFill>
                <a:srgbClr val="070612"/>
              </a:solidFill>
              <a:latin typeface="Arial Narrow" panose="020B0606020202030204" pitchFamily="34" charset="0"/>
            </a:endParaRPr>
          </a:p>
        </p:txBody>
      </p:sp>
      <p:sp>
        <p:nvSpPr>
          <p:cNvPr id="36" name="TextBox 35"/>
          <p:cNvSpPr txBox="1"/>
          <p:nvPr/>
        </p:nvSpPr>
        <p:spPr>
          <a:xfrm>
            <a:off x="6800455" y="3509037"/>
            <a:ext cx="1851840" cy="82296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dopamina &gt;5 epinefrina ≤0.1</a:t>
            </a:r>
          </a:p>
          <a:p>
            <a:r>
              <a:rPr lang="es-US" sz="1600" b="0" i="0" strike="noStrike" cap="none" spc="0" baseline="0" dirty="0">
                <a:solidFill>
                  <a:srgbClr val="070612"/>
                </a:solidFill>
                <a:effectLst/>
                <a:latin typeface="Arial Narrow"/>
                <a:ea typeface="Arial Narrow"/>
                <a:cs typeface="Arial Narrow"/>
              </a:rPr>
              <a:t>noradrenalina ≤0.1</a:t>
            </a:r>
            <a:endParaRPr lang="en-US" sz="1600" dirty="0">
              <a:solidFill>
                <a:srgbClr val="070612"/>
              </a:solidFill>
              <a:latin typeface="Arial Narrow" panose="020B0606020202030204" pitchFamily="34" charset="0"/>
            </a:endParaRPr>
          </a:p>
        </p:txBody>
      </p:sp>
      <p:sp>
        <p:nvSpPr>
          <p:cNvPr id="38" name="TextBox 37"/>
          <p:cNvSpPr txBox="1"/>
          <p:nvPr/>
        </p:nvSpPr>
        <p:spPr>
          <a:xfrm>
            <a:off x="8804895" y="3509036"/>
            <a:ext cx="1729737" cy="82296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dopamina &gt;15 epinefrina &gt;0.1</a:t>
            </a:r>
          </a:p>
          <a:p>
            <a:r>
              <a:rPr lang="es-US" sz="1600" b="0" i="0" strike="noStrike" cap="none" spc="0" baseline="0" dirty="0">
                <a:solidFill>
                  <a:srgbClr val="070612"/>
                </a:solidFill>
                <a:effectLst/>
                <a:latin typeface="Arial Narrow"/>
                <a:ea typeface="Arial Narrow"/>
                <a:cs typeface="Arial Narrow"/>
              </a:rPr>
              <a:t>noradrenalina &gt;0.1</a:t>
            </a:r>
            <a:endParaRPr lang="en-US" sz="1600" dirty="0">
              <a:solidFill>
                <a:srgbClr val="070612"/>
              </a:solidFill>
              <a:latin typeface="Arial Narrow" panose="020B0606020202030204" pitchFamily="34" charset="0"/>
            </a:endParaRPr>
          </a:p>
        </p:txBody>
      </p:sp>
      <p:sp>
        <p:nvSpPr>
          <p:cNvPr id="39" name="TextBox 38"/>
          <p:cNvSpPr txBox="1"/>
          <p:nvPr/>
        </p:nvSpPr>
        <p:spPr>
          <a:xfrm>
            <a:off x="6825677" y="2734125"/>
            <a:ext cx="1851840" cy="57912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ictericia o ictericia escleral</a:t>
            </a:r>
            <a:endParaRPr lang="en-US" sz="1600" dirty="0">
              <a:solidFill>
                <a:srgbClr val="070612"/>
              </a:solidFill>
              <a:latin typeface="Arial Narrow" panose="020B0606020202030204" pitchFamily="34" charset="0"/>
            </a:endParaRPr>
          </a:p>
        </p:txBody>
      </p:sp>
      <p:sp>
        <p:nvSpPr>
          <p:cNvPr id="40" name="TextBox 39"/>
          <p:cNvSpPr txBox="1"/>
          <p:nvPr/>
        </p:nvSpPr>
        <p:spPr>
          <a:xfrm>
            <a:off x="6825677" y="4412763"/>
            <a:ext cx="1851840"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6-9</a:t>
            </a:r>
            <a:endParaRPr lang="en-US" sz="1600" dirty="0">
              <a:solidFill>
                <a:srgbClr val="070612"/>
              </a:solidFill>
              <a:latin typeface="Arial Narrow" panose="020B0606020202030204" pitchFamily="34" charset="0"/>
            </a:endParaRPr>
          </a:p>
        </p:txBody>
      </p:sp>
      <p:sp>
        <p:nvSpPr>
          <p:cNvPr id="41" name="TextBox 40"/>
          <p:cNvSpPr txBox="1"/>
          <p:nvPr/>
        </p:nvSpPr>
        <p:spPr>
          <a:xfrm>
            <a:off x="6825677" y="4940855"/>
            <a:ext cx="1851840"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3.5-4.9</a:t>
            </a:r>
            <a:endParaRPr lang="en-US" sz="1600" dirty="0">
              <a:solidFill>
                <a:srgbClr val="070612"/>
              </a:solidFill>
              <a:latin typeface="Arial Narrow" panose="020B0606020202030204" pitchFamily="34" charset="0"/>
            </a:endParaRPr>
          </a:p>
        </p:txBody>
      </p:sp>
      <p:sp>
        <p:nvSpPr>
          <p:cNvPr id="42" name="TextBox 41"/>
          <p:cNvSpPr txBox="1"/>
          <p:nvPr/>
        </p:nvSpPr>
        <p:spPr>
          <a:xfrm>
            <a:off x="8773266" y="4941148"/>
            <a:ext cx="1792508"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&gt;5.0</a:t>
            </a:r>
            <a:endParaRPr lang="en-US" sz="1600" dirty="0">
              <a:solidFill>
                <a:srgbClr val="070612"/>
              </a:solidFill>
              <a:latin typeface="Arial Narrow" panose="020B0606020202030204" pitchFamily="34" charset="0"/>
            </a:endParaRPr>
          </a:p>
        </p:txBody>
      </p:sp>
      <p:sp>
        <p:nvSpPr>
          <p:cNvPr id="43" name="TextBox 42"/>
          <p:cNvSpPr txBox="1"/>
          <p:nvPr/>
        </p:nvSpPr>
        <p:spPr>
          <a:xfrm>
            <a:off x="8773266" y="4364269"/>
            <a:ext cx="1792508" cy="335280"/>
          </a:xfrm>
          <a:prstGeom prst="rect">
            <a:avLst/>
          </a:prstGeom>
          <a:solidFill>
            <a:schemeClr val="bg1"/>
          </a:solidFill>
          <a:ln>
            <a:solidFill>
              <a:schemeClr val="bg1"/>
            </a:solidFill>
          </a:ln>
        </p:spPr>
        <p:txBody>
          <a:bodyPr wrap="square" rtlCol="0">
            <a:spAutoFit/>
          </a:bodyPr>
          <a:lstStyle/>
          <a:p>
            <a:r>
              <a:rPr lang="es-US" sz="1600" b="0" i="0" strike="noStrike" cap="none" spc="0" baseline="0" dirty="0">
                <a:solidFill>
                  <a:srgbClr val="070612"/>
                </a:solidFill>
                <a:effectLst/>
                <a:latin typeface="Arial Narrow"/>
                <a:ea typeface="Arial Narrow"/>
                <a:cs typeface="Arial Narrow"/>
              </a:rPr>
              <a:t>&lt;6</a:t>
            </a:r>
            <a:endParaRPr lang="en-US" sz="1600" dirty="0">
              <a:solidFill>
                <a:srgbClr val="070612"/>
              </a:solidFill>
              <a:latin typeface="Arial Narrow" panose="020B0606020202030204" pitchFamily="34" charset="0"/>
            </a:endParaRPr>
          </a:p>
        </p:txBody>
      </p:sp>
    </p:spTree>
    <p:extLst>
      <p:ext uri="{BB962C8B-B14F-4D97-AF65-F5344CB8AC3E}">
        <p14:creationId xmlns:p14="http://schemas.microsoft.com/office/powerpoint/2010/main" val="350767252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8A694-2947-1C96-9940-CA581CF7DAC7}"/>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Objetivo</a:t>
            </a:r>
          </a:p>
        </p:txBody>
      </p:sp>
      <p:sp>
        <p:nvSpPr>
          <p:cNvPr id="3" name="Content Placeholder 2">
            <a:extLst>
              <a:ext uri="{FF2B5EF4-FFF2-40B4-BE49-F238E27FC236}">
                <a16:creationId xmlns:a16="http://schemas.microsoft.com/office/drawing/2014/main" id="{63EF9C24-AFB5-21DA-F423-A20299E539DC}"/>
              </a:ext>
            </a:extLst>
          </p:cNvPr>
          <p:cNvSpPr>
            <a:spLocks noGrp="1"/>
          </p:cNvSpPr>
          <p:nvPr>
            <p:ph idx="1"/>
          </p:nvPr>
        </p:nvSpPr>
        <p:spPr/>
        <p:txBody>
          <a:bodyPr/>
          <a:lstStyle/>
          <a:p>
            <a:r>
              <a:rPr lang="es-US" sz="2800" b="0" i="0" strike="noStrike" cap="none" spc="0" baseline="0" dirty="0">
                <a:solidFill>
                  <a:srgbClr val="004070"/>
                </a:solidFill>
                <a:effectLst/>
                <a:latin typeface="Arial"/>
                <a:ea typeface="Arial"/>
                <a:cs typeface="Arial"/>
              </a:rPr>
              <a:t>Realizar una presentación introductoria a la Guía de enfoques de priorización para la atención en caso de crisis.</a:t>
            </a:r>
          </a:p>
        </p:txBody>
      </p:sp>
      <p:sp>
        <p:nvSpPr>
          <p:cNvPr id="5" name="Slide Number Placeholder 4">
            <a:extLst>
              <a:ext uri="{FF2B5EF4-FFF2-40B4-BE49-F238E27FC236}">
                <a16:creationId xmlns:a16="http://schemas.microsoft.com/office/drawing/2014/main" id="{23B9F6C2-B527-58CC-CEBB-0B583A998DC5}"/>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t>3</a:t>
            </a:fld>
            <a:endParaRPr lang="en-US" dirty="0"/>
          </a:p>
        </p:txBody>
      </p:sp>
    </p:spTree>
    <p:extLst>
      <p:ext uri="{BB962C8B-B14F-4D97-AF65-F5344CB8AC3E}">
        <p14:creationId xmlns:p14="http://schemas.microsoft.com/office/powerpoint/2010/main" val="596069347"/>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D3253A-779F-4DBB-9323-5086083D6062}"/>
              </a:ext>
            </a:extLst>
          </p:cNvPr>
          <p:cNvSpPr>
            <a:spLocks noGrp="1"/>
          </p:cNvSpPr>
          <p:nvPr>
            <p:ph idx="1"/>
          </p:nvPr>
        </p:nvSpPr>
        <p:spPr>
          <a:xfrm>
            <a:off x="609600" y="1604431"/>
            <a:ext cx="11092774" cy="4193913"/>
          </a:xfrm>
        </p:spPr>
        <p:txBody>
          <a:bodyPr/>
          <a:lstStyle/>
          <a:p>
            <a:r>
              <a:rPr lang="es-US" sz="3000" b="0" i="0" strike="noStrike" cap="none" spc="0" baseline="0" dirty="0">
                <a:solidFill>
                  <a:srgbClr val="004070"/>
                </a:solidFill>
                <a:effectLst/>
                <a:latin typeface="Arial"/>
                <a:ea typeface="Arial"/>
                <a:cs typeface="Arial"/>
              </a:rPr>
              <a:t>Preocupaciones emergentes, tales como:</a:t>
            </a:r>
          </a:p>
          <a:p>
            <a:pPr marL="1257300" lvl="1" indent="-457200"/>
            <a:r>
              <a:rPr lang="es-US" sz="2800" b="0" i="0" strike="noStrike" cap="none" spc="0" baseline="0" dirty="0">
                <a:solidFill>
                  <a:srgbClr val="004070"/>
                </a:solidFill>
                <a:effectLst/>
                <a:latin typeface="Arial"/>
                <a:ea typeface="Arial"/>
                <a:cs typeface="Arial"/>
              </a:rPr>
              <a:t>Puede fallar en predecir con precisión la supervivencia a corto plazo.</a:t>
            </a:r>
          </a:p>
          <a:p>
            <a:pPr marL="1257300" lvl="1" indent="-457200"/>
            <a:r>
              <a:rPr lang="es-US" sz="2800" b="0" i="0" strike="noStrike" cap="none" spc="0" baseline="0" dirty="0">
                <a:solidFill>
                  <a:srgbClr val="004070"/>
                </a:solidFill>
                <a:effectLst/>
                <a:latin typeface="Arial"/>
                <a:ea typeface="Arial"/>
                <a:cs typeface="Arial"/>
              </a:rPr>
              <a:t>El uso de creatinina perpetuará las inequidades sanitarias resultantes de la opresión de larga data.</a:t>
            </a:r>
          </a:p>
          <a:p>
            <a:pPr marL="1257300" lvl="1" indent="-457200"/>
            <a:r>
              <a:rPr lang="es-US" sz="2800" b="0" i="0" strike="noStrike" cap="none" spc="0" baseline="0" dirty="0">
                <a:solidFill>
                  <a:srgbClr val="004070"/>
                </a:solidFill>
                <a:effectLst/>
                <a:latin typeface="Arial"/>
                <a:ea typeface="Arial"/>
                <a:cs typeface="Arial"/>
              </a:rPr>
              <a:t>El uso de la escala de coma de Glasgow en la puntuación restará prioridad a algunas personas con discapacidades.</a:t>
            </a:r>
          </a:p>
          <a:p>
            <a:pPr marL="1257300" lvl="1" indent="-457200"/>
            <a:r>
              <a:rPr lang="es-US" sz="2800" b="0" i="0" strike="noStrike" cap="none" spc="0" baseline="0" dirty="0">
                <a:solidFill>
                  <a:srgbClr val="004070"/>
                </a:solidFill>
                <a:effectLst/>
                <a:latin typeface="Arial"/>
                <a:ea typeface="Arial"/>
                <a:cs typeface="Arial"/>
              </a:rPr>
              <a:t>Normaliza los valores de blancos, capacitismo y propaga las desigualdades estructurales. </a:t>
            </a:r>
          </a:p>
          <a:p>
            <a:pPr marL="1257300" lvl="1" indent="-457200"/>
            <a:r>
              <a:rPr lang="es-US" sz="2800" b="0" i="0" strike="noStrike" cap="none" spc="0" baseline="0" dirty="0">
                <a:solidFill>
                  <a:srgbClr val="004070"/>
                </a:solidFill>
                <a:effectLst/>
                <a:latin typeface="Arial"/>
                <a:ea typeface="Arial"/>
                <a:cs typeface="Arial"/>
              </a:rPr>
              <a:t>Perpetuará el racismo estructural.</a:t>
            </a:r>
          </a:p>
          <a:p>
            <a:pPr marL="1257300" lvl="1" indent="-457200"/>
            <a:endParaRPr lang="en-US" sz="2800" dirty="0">
              <a:solidFill>
                <a:schemeClr val="accent1">
                  <a:lumMod val="75000"/>
                </a:schemeClr>
              </a:solidFill>
            </a:endParaRPr>
          </a:p>
        </p:txBody>
      </p:sp>
      <p:sp>
        <p:nvSpPr>
          <p:cNvPr id="3" name="Title 2">
            <a:extLst>
              <a:ext uri="{FF2B5EF4-FFF2-40B4-BE49-F238E27FC236}">
                <a16:creationId xmlns:a16="http://schemas.microsoft.com/office/drawing/2014/main" id="{05BB8696-5822-4934-9674-3BE69DC1BC8D}"/>
              </a:ext>
            </a:extLst>
          </p:cNvPr>
          <p:cNvSpPr>
            <a:spLocks noGrp="1"/>
          </p:cNvSpPr>
          <p:nvPr>
            <p:ph type="title"/>
          </p:nvPr>
        </p:nvSpPr>
        <p:spPr>
          <a:xfrm>
            <a:off x="590144" y="379020"/>
            <a:ext cx="11092774" cy="1143000"/>
          </a:xfrm>
        </p:spPr>
        <p:txBody>
          <a:bodyPr/>
          <a:lstStyle/>
          <a:p>
            <a:r>
              <a:rPr lang="es-US" sz="3600" b="1" i="0" strike="noStrike" cap="none" spc="0" baseline="0" dirty="0">
                <a:solidFill>
                  <a:srgbClr val="005595"/>
                </a:solidFill>
                <a:effectLst/>
                <a:latin typeface="Arial"/>
                <a:ea typeface="Arial"/>
                <a:cs typeface="Arial"/>
              </a:rPr>
              <a:t>Preocupaciones con las herramientas SOFA y SOFA modificadas (mSOFA)</a:t>
            </a:r>
          </a:p>
        </p:txBody>
      </p:sp>
    </p:spTree>
    <p:extLst>
      <p:ext uri="{BB962C8B-B14F-4D97-AF65-F5344CB8AC3E}">
        <p14:creationId xmlns:p14="http://schemas.microsoft.com/office/powerpoint/2010/main" val="414429106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252A43-530E-46E4-B17C-16BCAE29EB4C}"/>
              </a:ext>
            </a:extLst>
          </p:cNvPr>
          <p:cNvSpPr>
            <a:spLocks noGrp="1"/>
          </p:cNvSpPr>
          <p:nvPr>
            <p:ph idx="1"/>
          </p:nvPr>
        </p:nvSpPr>
        <p:spPr/>
        <p:txBody>
          <a:bodyPr/>
          <a:lstStyle/>
          <a:p>
            <a:pPr marL="457200" indent="-457200">
              <a:buFont typeface="Arial" panose="020B0604020202020204" pitchFamily="34" charset="0"/>
              <a:buChar char="•"/>
            </a:pPr>
            <a:r>
              <a:rPr lang="es-US" sz="2800" b="0" i="0" strike="noStrike" cap="none" spc="0" baseline="0" dirty="0">
                <a:solidFill>
                  <a:srgbClr val="004070"/>
                </a:solidFill>
                <a:effectLst/>
                <a:latin typeface="Arial"/>
                <a:ea typeface="Arial"/>
                <a:cs typeface="Arial"/>
              </a:rPr>
              <a:t>Revisión retrospectiva de datos de 2,554 pacientes hospitalizados con COVID-19 en el Sistema de Salud de Yale-New Haven.</a:t>
            </a:r>
          </a:p>
          <a:p>
            <a:pPr marL="457200" indent="-457200">
              <a:buFont typeface="Arial" panose="020B0604020202020204" pitchFamily="34" charset="0"/>
              <a:buChar char="•"/>
            </a:pPr>
            <a:r>
              <a:rPr lang="es-US" sz="2800" b="0" i="0" strike="noStrike" cap="none" spc="0" baseline="0" dirty="0">
                <a:solidFill>
                  <a:srgbClr val="004070"/>
                </a:solidFill>
                <a:effectLst/>
                <a:latin typeface="Arial"/>
                <a:ea typeface="Arial"/>
                <a:cs typeface="Arial"/>
              </a:rPr>
              <a:t>Asociaciones examinadas entre raza/etnicidad, puntajes SOFA, ingreso a la unidad de cuidados intensivos (UCI) y mortalidad.</a:t>
            </a:r>
          </a:p>
          <a:p>
            <a:pPr marL="457200" indent="-457200">
              <a:buFont typeface="Arial" panose="020B0604020202020204" pitchFamily="34" charset="0"/>
              <a:buChar char="•"/>
            </a:pPr>
            <a:r>
              <a:rPr lang="es-US" sz="2800" b="0" i="0" strike="noStrike" cap="none" spc="0" baseline="0" dirty="0">
                <a:solidFill>
                  <a:srgbClr val="004070"/>
                </a:solidFill>
                <a:effectLst/>
                <a:latin typeface="Arial"/>
                <a:ea typeface="Arial"/>
                <a:cs typeface="Arial"/>
              </a:rPr>
              <a:t>Utilizó herramientas de análisis estadístico para evaluar las diferencias en los puntajes SOFA entre raza y etnia y los resultados.</a:t>
            </a:r>
          </a:p>
          <a:p>
            <a:r>
              <a:rPr lang="es-US" sz="1600" b="0" i="0" strike="noStrike" cap="none" spc="0" baseline="0" dirty="0">
                <a:solidFill>
                  <a:srgbClr val="646464"/>
                </a:solidFill>
                <a:effectLst/>
                <a:latin typeface="Arial"/>
                <a:ea typeface="Arial"/>
                <a:cs typeface="Arial"/>
              </a:rPr>
              <a:t>Roy S, Showstar M, Kashyap N, Bonito J, Salazar MC, et. al. The potential impact of triage protocols on racial disparities in clinical outcomes among COVID-positive patients in a large academic healthcare system (El posible impacto de los protocolos de priorización en las disparidades raciales en los resultados clínicos entre los pacientes que tienen resultado positivo COVID en un gran sistema académico de atención médica). </a:t>
            </a:r>
            <a:r>
              <a:rPr lang="es-US" sz="1600" b="0" i="1" strike="noStrike" cap="none" spc="0" baseline="0" dirty="0">
                <a:solidFill>
                  <a:srgbClr val="646464"/>
                </a:solidFill>
                <a:effectLst/>
                <a:latin typeface="Arial"/>
                <a:ea typeface="Arial"/>
                <a:cs typeface="Arial"/>
              </a:rPr>
              <a:t>PLoS ONE </a:t>
            </a:r>
            <a:r>
              <a:rPr lang="es-US" sz="1600" b="0" i="0" strike="noStrike" cap="none" spc="0" baseline="0" dirty="0">
                <a:solidFill>
                  <a:srgbClr val="646464"/>
                </a:solidFill>
                <a:effectLst/>
                <a:latin typeface="Arial"/>
                <a:ea typeface="Arial"/>
                <a:cs typeface="Arial"/>
              </a:rPr>
              <a:t>2021:16(9): e0256763. https://doi.org/10.1371/journal.pone.0256763 </a:t>
            </a:r>
          </a:p>
        </p:txBody>
      </p:sp>
      <p:sp>
        <p:nvSpPr>
          <p:cNvPr id="3" name="Title 2">
            <a:extLst>
              <a:ext uri="{FF2B5EF4-FFF2-40B4-BE49-F238E27FC236}">
                <a16:creationId xmlns:a16="http://schemas.microsoft.com/office/drawing/2014/main" id="{D970C9C8-4BEF-4F4E-B276-6F6AEB84D447}"/>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Posible impacto de SOFA en las disparidades raciales</a:t>
            </a:r>
          </a:p>
        </p:txBody>
      </p:sp>
    </p:spTree>
    <p:extLst>
      <p:ext uri="{BB962C8B-B14F-4D97-AF65-F5344CB8AC3E}">
        <p14:creationId xmlns:p14="http://schemas.microsoft.com/office/powerpoint/2010/main" val="309576986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550A2F-A392-451B-BB25-0540420EE253}"/>
              </a:ext>
            </a:extLst>
          </p:cNvPr>
          <p:cNvSpPr>
            <a:spLocks noGrp="1"/>
          </p:cNvSpPr>
          <p:nvPr>
            <p:ph idx="1"/>
          </p:nvPr>
        </p:nvSpPr>
        <p:spPr/>
        <p:txBody>
          <a:bodyPr/>
          <a:lstStyle/>
          <a:p>
            <a:r>
              <a:rPr lang="es-US" sz="2800" b="0" i="0" strike="noStrike" cap="none" spc="0" baseline="0" dirty="0">
                <a:solidFill>
                  <a:srgbClr val="004070"/>
                </a:solidFill>
                <a:effectLst/>
                <a:latin typeface="Arial"/>
                <a:ea typeface="Arial"/>
                <a:cs typeface="Arial"/>
              </a:rPr>
              <a:t>“Los pacientes negros tenían puntajes SOFA más altos en comparación con los pacientes de otras razas. Y los pacientes negros no tuvieron una mortalidad intrahospitalaria o una admisión a la UCI significativamente mayor en comparación con los pacientes de otras razas”.</a:t>
            </a:r>
          </a:p>
          <a:p>
            <a:r>
              <a:rPr lang="es-US" sz="2800" b="0" i="0" strike="noStrike" cap="none" spc="0" baseline="0" dirty="0">
                <a:solidFill>
                  <a:srgbClr val="004070"/>
                </a:solidFill>
                <a:effectLst/>
                <a:latin typeface="Arial"/>
                <a:ea typeface="Arial"/>
                <a:cs typeface="Arial"/>
              </a:rPr>
              <a:t>“Si se hubieran utilizado los puntajes SOFA para asignar la atención, a los pacientes negros con COVID se les habría negado la atención a pesar de los resultados similares a los de los pacientes blancos”.</a:t>
            </a:r>
          </a:p>
          <a:p>
            <a:r>
              <a:rPr lang="es-US" sz="1500" b="0" i="0" strike="noStrike" cap="none" spc="0" baseline="0" dirty="0">
                <a:solidFill>
                  <a:srgbClr val="646464"/>
                </a:solidFill>
                <a:effectLst/>
                <a:latin typeface="Arial"/>
                <a:ea typeface="Arial"/>
                <a:cs typeface="Arial"/>
              </a:rPr>
              <a:t>Roy S, et. al. The potential impact of triage protocols on racial disparities in clinical outcomes among COVID-positive patients in a large academic healthcare system (El posible impacto de los protocolos de priorización en las disparidades raciales en los resultados clínicos entre los pacientes que tienen resultado positivo COVID en un gran sistema académico de atención médica). </a:t>
            </a:r>
            <a:r>
              <a:rPr lang="es-US" sz="1500" b="0" i="1" strike="noStrike" cap="none" spc="0" baseline="0" dirty="0">
                <a:solidFill>
                  <a:srgbClr val="646464"/>
                </a:solidFill>
                <a:effectLst/>
                <a:latin typeface="Arial"/>
                <a:ea typeface="Arial"/>
                <a:cs typeface="Arial"/>
              </a:rPr>
              <a:t>PLoS ONE </a:t>
            </a:r>
            <a:r>
              <a:rPr lang="es-US" sz="1500" b="0" i="0" strike="noStrike" cap="none" spc="0" baseline="0" dirty="0">
                <a:solidFill>
                  <a:srgbClr val="646464"/>
                </a:solidFill>
                <a:effectLst/>
                <a:latin typeface="Arial"/>
                <a:ea typeface="Arial"/>
                <a:cs typeface="Arial"/>
              </a:rPr>
              <a:t>2021:16(9): e0256763. https://doi.org/10.1371/journal.pone.0256763 </a:t>
            </a:r>
          </a:p>
          <a:p>
            <a:endParaRPr lang="en-US" sz="3200" dirty="0">
              <a:solidFill>
                <a:schemeClr val="accent1">
                  <a:lumMod val="75000"/>
                </a:schemeClr>
              </a:solidFill>
            </a:endParaRPr>
          </a:p>
        </p:txBody>
      </p:sp>
      <p:sp>
        <p:nvSpPr>
          <p:cNvPr id="3" name="Title 2">
            <a:extLst>
              <a:ext uri="{FF2B5EF4-FFF2-40B4-BE49-F238E27FC236}">
                <a16:creationId xmlns:a16="http://schemas.microsoft.com/office/drawing/2014/main" id="{1C3F5399-63DE-4D8F-967E-1B6F3FD9A82E}"/>
              </a:ext>
            </a:extLst>
          </p:cNvPr>
          <p:cNvSpPr>
            <a:spLocks noGrp="1"/>
          </p:cNvSpPr>
          <p:nvPr>
            <p:ph type="title"/>
          </p:nvPr>
        </p:nvSpPr>
        <p:spPr>
          <a:xfrm>
            <a:off x="609599" y="379020"/>
            <a:ext cx="10972801" cy="1143000"/>
          </a:xfrm>
        </p:spPr>
        <p:txBody>
          <a:bodyPr>
            <a:normAutofit fontScale="90000"/>
          </a:bodyPr>
          <a:lstStyle/>
          <a:p>
            <a:r>
              <a:rPr lang="es-US" sz="3600" b="1" i="0" strike="noStrike" cap="none" spc="0" baseline="0" dirty="0">
                <a:solidFill>
                  <a:srgbClr val="005595"/>
                </a:solidFill>
                <a:effectLst/>
                <a:latin typeface="Arial"/>
                <a:ea typeface="Arial"/>
                <a:cs typeface="Arial"/>
              </a:rPr>
              <a:t>Hallazgos:  Estudio de cohorte retrospectivo de pacientes hospitalizados con COVID-19 y los puntajes SOFA</a:t>
            </a:r>
          </a:p>
        </p:txBody>
      </p:sp>
    </p:spTree>
    <p:extLst>
      <p:ext uri="{BB962C8B-B14F-4D97-AF65-F5344CB8AC3E}">
        <p14:creationId xmlns:p14="http://schemas.microsoft.com/office/powerpoint/2010/main" val="400420675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370078-F8BE-4CB8-846E-C129213204E8}"/>
              </a:ext>
            </a:extLst>
          </p:cNvPr>
          <p:cNvSpPr>
            <a:spLocks noGrp="1"/>
          </p:cNvSpPr>
          <p:nvPr>
            <p:ph idx="1"/>
          </p:nvPr>
        </p:nvSpPr>
        <p:spPr>
          <a:xfrm>
            <a:off x="609600" y="1446734"/>
            <a:ext cx="10972800" cy="4874549"/>
          </a:xfrm>
        </p:spPr>
        <p:txBody>
          <a:bodyPr/>
          <a:lstStyle/>
          <a:p>
            <a:pPr marL="457200" indent="-457200">
              <a:buFont typeface="Arial" panose="020B0604020202020204" pitchFamily="34" charset="0"/>
              <a:buChar char="•"/>
            </a:pPr>
            <a:r>
              <a:rPr lang="es-US" sz="3000" b="0" i="0" strike="noStrike" cap="none" spc="0" baseline="0" dirty="0">
                <a:solidFill>
                  <a:srgbClr val="004070"/>
                </a:solidFill>
                <a:effectLst/>
                <a:latin typeface="Arial"/>
                <a:ea typeface="Arial"/>
                <a:cs typeface="Arial"/>
              </a:rPr>
              <a:t>Usa índices de desventaja para priorizar la asignación de recursos.</a:t>
            </a:r>
          </a:p>
          <a:p>
            <a:pPr marL="457200" indent="-457200">
              <a:buFont typeface="Arial" panose="020B0604020202020204" pitchFamily="34" charset="0"/>
              <a:buChar char="•"/>
            </a:pPr>
            <a:r>
              <a:rPr lang="es-US" sz="3000" b="0" i="0" strike="noStrike" cap="none" spc="0" baseline="0" dirty="0">
                <a:solidFill>
                  <a:srgbClr val="004070"/>
                </a:solidFill>
                <a:effectLst/>
                <a:latin typeface="Arial"/>
                <a:ea typeface="Arial"/>
                <a:cs typeface="Arial"/>
              </a:rPr>
              <a:t>Descarta los sistemas de clasificación que producen desigualdades estructurales.</a:t>
            </a:r>
          </a:p>
          <a:p>
            <a:pPr marL="457200" indent="-457200">
              <a:buFont typeface="Arial" panose="020B0604020202020204" pitchFamily="34" charset="0"/>
              <a:buChar char="•"/>
            </a:pPr>
            <a:r>
              <a:rPr lang="es-US" sz="3000" b="0" i="0" strike="noStrike" cap="none" spc="0" baseline="0" dirty="0">
                <a:solidFill>
                  <a:srgbClr val="004070"/>
                </a:solidFill>
                <a:effectLst/>
                <a:latin typeface="Arial"/>
                <a:ea typeface="Arial"/>
                <a:cs typeface="Arial"/>
              </a:rPr>
              <a:t>Realiza modificaciones a los sistemas de clasificación para mitigar el potencial de exacerbar las inequidades sanitarias.</a:t>
            </a:r>
            <a:endParaRPr lang="en-US" sz="3000" dirty="0">
              <a:solidFill>
                <a:schemeClr val="accent1">
                  <a:lumMod val="75000"/>
                </a:schemeClr>
              </a:solidFill>
            </a:endParaRPr>
          </a:p>
          <a:p>
            <a:pPr marL="457200" indent="-457200">
              <a:buFont typeface="Arial" panose="020B0604020202020204" pitchFamily="34" charset="0"/>
              <a:buChar char="•"/>
            </a:pPr>
            <a:r>
              <a:rPr lang="es-US" sz="3000" b="0" i="0" strike="noStrike" cap="none" spc="0" baseline="0" dirty="0">
                <a:solidFill>
                  <a:srgbClr val="004070"/>
                </a:solidFill>
                <a:effectLst/>
                <a:latin typeface="Arial"/>
                <a:ea typeface="Arial"/>
                <a:cs typeface="Arial"/>
              </a:rPr>
              <a:t>Se necesita una mayor realización de enfoques de justicia sanitaria, en parte involucrando a la comunidad en las decisiones y abordando sus preocupaciones y necesidades.</a:t>
            </a:r>
          </a:p>
        </p:txBody>
      </p:sp>
      <p:sp>
        <p:nvSpPr>
          <p:cNvPr id="3" name="Title 2">
            <a:extLst>
              <a:ext uri="{FF2B5EF4-FFF2-40B4-BE49-F238E27FC236}">
                <a16:creationId xmlns:a16="http://schemas.microsoft.com/office/drawing/2014/main" id="{1C72F2F4-E96B-4D3C-B2CC-B248AC625B5A}"/>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Justicia sanitaria</a:t>
            </a:r>
          </a:p>
        </p:txBody>
      </p:sp>
    </p:spTree>
    <p:extLst>
      <p:ext uri="{BB962C8B-B14F-4D97-AF65-F5344CB8AC3E}">
        <p14:creationId xmlns:p14="http://schemas.microsoft.com/office/powerpoint/2010/main" val="411787673"/>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D107B-B3F2-4D02-B04D-9C5DFD5BA652}"/>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Consideraciones para los protocolos de priorización</a:t>
            </a:r>
          </a:p>
        </p:txBody>
      </p:sp>
      <p:sp>
        <p:nvSpPr>
          <p:cNvPr id="4" name="TextBox 3">
            <a:extLst>
              <a:ext uri="{FF2B5EF4-FFF2-40B4-BE49-F238E27FC236}">
                <a16:creationId xmlns:a16="http://schemas.microsoft.com/office/drawing/2014/main" id="{F9170614-FED0-448D-8DEA-3870AAC5AB95}"/>
              </a:ext>
            </a:extLst>
          </p:cNvPr>
          <p:cNvSpPr txBox="1"/>
          <p:nvPr/>
        </p:nvSpPr>
        <p:spPr>
          <a:xfrm>
            <a:off x="412955" y="1525751"/>
            <a:ext cx="11169445" cy="3108960"/>
          </a:xfrm>
          <a:prstGeom prst="rect">
            <a:avLst/>
          </a:prstGeom>
          <a:noFill/>
        </p:spPr>
        <p:txBody>
          <a:bodyPr wrap="square" rtlCol="0">
            <a:spAutoFit/>
          </a:bodyPr>
          <a:lstStyle/>
          <a:p>
            <a:pPr algn="l"/>
            <a:endParaRPr lang="en-US" sz="400" dirty="0">
              <a:solidFill>
                <a:schemeClr val="accent1">
                  <a:lumMod val="75000"/>
                </a:schemeClr>
              </a:solidFill>
              <a:latin typeface="Arial Narrow" panose="020B0606020202030204" pitchFamily="34" charset="0"/>
            </a:endParaRPr>
          </a:p>
          <a:p>
            <a:endParaRPr lang="en-US" sz="1200" dirty="0">
              <a:solidFill>
                <a:schemeClr val="accent1">
                  <a:lumMod val="75000"/>
                </a:schemeClr>
              </a:solidFill>
              <a:latin typeface="Arial Narrow" panose="020B0606020202030204" pitchFamily="34" charset="0"/>
            </a:endParaRPr>
          </a:p>
          <a:p>
            <a:r>
              <a:rPr lang="es-US" sz="3200" b="0" i="0" strike="noStrike" cap="none" spc="0" baseline="0" dirty="0">
                <a:solidFill>
                  <a:srgbClr val="004070"/>
                </a:solidFill>
                <a:effectLst/>
                <a:latin typeface="Arial Narrow"/>
                <a:ea typeface="Arial Narrow"/>
                <a:cs typeface="Arial Narrow"/>
              </a:rPr>
              <a:t>“Insistir en dejar de lado la distinción de razas es negar la experiencia de las personas de color en una sociedad altamente racializada y absolverse de cualquier papel en el proceso”.</a:t>
            </a:r>
          </a:p>
          <a:p>
            <a:endParaRPr lang="en-US" sz="2800" dirty="0">
              <a:solidFill>
                <a:schemeClr val="accent1">
                  <a:lumMod val="75000"/>
                </a:schemeClr>
              </a:solidFill>
              <a:latin typeface="Arial Narrow" panose="020B0606020202030204" pitchFamily="34" charset="0"/>
            </a:endParaRPr>
          </a:p>
          <a:p>
            <a:pPr algn="l"/>
            <a:endParaRPr lang="en-US" sz="1000" dirty="0">
              <a:latin typeface="Arial Narrow" panose="020B0606020202030204" pitchFamily="34" charset="0"/>
            </a:endParaRPr>
          </a:p>
          <a:p>
            <a:r>
              <a:rPr lang="es-US" sz="2400" b="0" i="0" strike="noStrike" cap="none" spc="0" baseline="0" dirty="0">
                <a:solidFill>
                  <a:srgbClr val="646464"/>
                </a:solidFill>
                <a:effectLst/>
                <a:latin typeface="Arial Narrow"/>
                <a:ea typeface="Arial Narrow"/>
                <a:cs typeface="Arial Narrow"/>
              </a:rPr>
              <a:t>Manchanda EC, Couillard C, Sivashanker K. Inequity in Crisis Standards of Care (Inequidades en los estándares de atención en caso de crisis). </a:t>
            </a:r>
            <a:r>
              <a:rPr lang="es-US" sz="2400" b="0" i="1" strike="noStrike" cap="none" spc="0" baseline="0" dirty="0">
                <a:solidFill>
                  <a:srgbClr val="646464"/>
                </a:solidFill>
                <a:effectLst/>
                <a:latin typeface="Arial Narrow"/>
                <a:ea typeface="Arial Narrow"/>
                <a:cs typeface="Arial Narrow"/>
              </a:rPr>
              <a:t>N Engl J Med </a:t>
            </a:r>
            <a:r>
              <a:rPr lang="es-US" sz="2400" b="0" i="0" strike="noStrike" cap="none" spc="0" baseline="0" dirty="0">
                <a:solidFill>
                  <a:srgbClr val="646464"/>
                </a:solidFill>
                <a:effectLst/>
                <a:latin typeface="Arial Narrow"/>
                <a:ea typeface="Arial Narrow"/>
                <a:cs typeface="Arial Narrow"/>
              </a:rPr>
              <a:t>2020. DOI: 10.1056/NEJMp2011359</a:t>
            </a:r>
          </a:p>
        </p:txBody>
      </p:sp>
    </p:spTree>
    <p:extLst>
      <p:ext uri="{BB962C8B-B14F-4D97-AF65-F5344CB8AC3E}">
        <p14:creationId xmlns:p14="http://schemas.microsoft.com/office/powerpoint/2010/main" val="2191229014"/>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71B757-D5C2-4698-8B05-09607E30974B}"/>
              </a:ext>
            </a:extLst>
          </p:cNvPr>
          <p:cNvSpPr>
            <a:spLocks noGrp="1"/>
          </p:cNvSpPr>
          <p:nvPr>
            <p:ph idx="1"/>
          </p:nvPr>
        </p:nvSpPr>
        <p:spPr>
          <a:xfrm>
            <a:off x="609600" y="1522020"/>
            <a:ext cx="10972800" cy="4193913"/>
          </a:xfrm>
        </p:spPr>
        <p:txBody>
          <a:bodyPr/>
          <a:lstStyle/>
          <a:p>
            <a:r>
              <a:rPr lang="es-US" sz="3000" b="0" i="0" strike="noStrike" cap="none" spc="0" baseline="0" dirty="0">
                <a:solidFill>
                  <a:srgbClr val="004070"/>
                </a:solidFill>
                <a:effectLst/>
                <a:latin typeface="Arial"/>
                <a:ea typeface="Arial"/>
                <a:cs typeface="Arial"/>
              </a:rPr>
              <a:t>Consideraciones “utilitarias” y de equidad:</a:t>
            </a:r>
          </a:p>
          <a:p>
            <a:pPr marL="457200" indent="-457200">
              <a:buFont typeface="Arial" panose="020B0604020202020204" pitchFamily="34" charset="0"/>
              <a:buChar char="•"/>
            </a:pPr>
            <a:r>
              <a:rPr lang="es-US" sz="3000" b="0" i="0" strike="noStrike" cap="none" spc="0" baseline="0" dirty="0">
                <a:solidFill>
                  <a:srgbClr val="004070"/>
                </a:solidFill>
                <a:effectLst/>
                <a:latin typeface="Arial"/>
                <a:ea typeface="Arial"/>
                <a:cs typeface="Arial"/>
              </a:rPr>
              <a:t>Servicios de emergencia</a:t>
            </a:r>
          </a:p>
          <a:p>
            <a:pPr marL="457200" indent="-457200">
              <a:buFont typeface="Arial" panose="020B0604020202020204" pitchFamily="34" charset="0"/>
              <a:buChar char="•"/>
            </a:pPr>
            <a:r>
              <a:rPr lang="es-US" sz="3000" b="0" i="0" strike="noStrike" cap="none" spc="0" baseline="0" dirty="0">
                <a:solidFill>
                  <a:srgbClr val="004070"/>
                </a:solidFill>
                <a:effectLst/>
                <a:latin typeface="Arial"/>
                <a:ea typeface="Arial"/>
                <a:cs typeface="Arial"/>
              </a:rPr>
              <a:t>Amplia fuerza laboral del sistema de salud</a:t>
            </a:r>
          </a:p>
          <a:p>
            <a:pPr marL="457200" indent="-457200">
              <a:buFont typeface="Arial" panose="020B0604020202020204" pitchFamily="34" charset="0"/>
              <a:buChar char="•"/>
            </a:pPr>
            <a:r>
              <a:rPr lang="es-US" sz="3000" b="0" i="0" strike="noStrike" cap="none" spc="0" baseline="0" dirty="0">
                <a:solidFill>
                  <a:srgbClr val="004070"/>
                </a:solidFill>
                <a:effectLst/>
                <a:latin typeface="Arial"/>
                <a:ea typeface="Arial"/>
                <a:cs typeface="Arial"/>
              </a:rPr>
              <a:t>Trabajadores esenciales</a:t>
            </a:r>
          </a:p>
          <a:p>
            <a:pPr marL="457200" indent="-457200">
              <a:buFont typeface="Arial" panose="020B0604020202020204" pitchFamily="34" charset="0"/>
              <a:buChar char="•"/>
            </a:pPr>
            <a:endParaRPr lang="en-US" sz="3000" dirty="0">
              <a:solidFill>
                <a:schemeClr val="accent1">
                  <a:lumMod val="75000"/>
                </a:schemeClr>
              </a:solidFill>
            </a:endParaRPr>
          </a:p>
          <a:p>
            <a:r>
              <a:rPr lang="es-US" sz="3000" b="0" i="0" strike="noStrike" cap="none" spc="0" baseline="0" dirty="0">
                <a:solidFill>
                  <a:srgbClr val="004070"/>
                </a:solidFill>
                <a:effectLst/>
                <a:latin typeface="Arial"/>
                <a:ea typeface="Arial"/>
                <a:cs typeface="Arial"/>
              </a:rPr>
              <a:t>Desafíos: dificultad para definirlo, aplicabilidad poco clara en todos los escenarios de crisis, complejo de implementar, potencial para inequidades estructurales.</a:t>
            </a:r>
          </a:p>
        </p:txBody>
      </p:sp>
      <p:sp>
        <p:nvSpPr>
          <p:cNvPr id="3" name="Title 2">
            <a:extLst>
              <a:ext uri="{FF2B5EF4-FFF2-40B4-BE49-F238E27FC236}">
                <a16:creationId xmlns:a16="http://schemas.microsoft.com/office/drawing/2014/main" id="{C251312C-DF52-48E5-99E9-4CEEF94C911C}"/>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Priorización por exposición (u ocupación)</a:t>
            </a:r>
          </a:p>
        </p:txBody>
      </p:sp>
    </p:spTree>
    <p:extLst>
      <p:ext uri="{BB962C8B-B14F-4D97-AF65-F5344CB8AC3E}">
        <p14:creationId xmlns:p14="http://schemas.microsoft.com/office/powerpoint/2010/main" val="89759554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4E8A04-858F-4D18-9B0A-DDC1B43CAE41}"/>
              </a:ext>
            </a:extLst>
          </p:cNvPr>
          <p:cNvSpPr>
            <a:spLocks noGrp="1"/>
          </p:cNvSpPr>
          <p:nvPr>
            <p:ph idx="1"/>
          </p:nvPr>
        </p:nvSpPr>
        <p:spPr>
          <a:xfrm>
            <a:off x="609600" y="1359619"/>
            <a:ext cx="10972800" cy="4193913"/>
          </a:xfrm>
        </p:spPr>
        <p:txBody>
          <a:bodyPr/>
          <a:lstStyle/>
          <a:p>
            <a:r>
              <a:rPr lang="es-US" sz="3000" b="0" i="0" strike="noStrike" cap="none" spc="0" baseline="0" dirty="0">
                <a:solidFill>
                  <a:srgbClr val="004070"/>
                </a:solidFill>
                <a:effectLst/>
                <a:latin typeface="Arial"/>
                <a:ea typeface="Arial"/>
                <a:cs typeface="Arial"/>
              </a:rPr>
              <a:t>Bajo este enfoque, si dos o más personas necesitan un recurso (por ejemplo, un respirador) pero solo hay uno disponible, se usaría un proceso de selección aleatoria (como tirar una moneda) para determinar quién recibe el respirador y quién recibe cuidados paliativos.</a:t>
            </a:r>
          </a:p>
          <a:p>
            <a:r>
              <a:rPr lang="es-US" sz="3000" b="0" i="0" strike="noStrike" cap="none" spc="0" baseline="0" dirty="0">
                <a:solidFill>
                  <a:srgbClr val="004070"/>
                </a:solidFill>
                <a:effectLst/>
                <a:latin typeface="Arial"/>
                <a:ea typeface="Arial"/>
                <a:cs typeface="Arial"/>
              </a:rPr>
              <a:t>Consideraciones:</a:t>
            </a:r>
          </a:p>
          <a:p>
            <a:pPr marL="342900" indent="-342900">
              <a:buFont typeface="Arial" panose="020B0604020202020204" pitchFamily="34" charset="0"/>
              <a:buChar char="•"/>
            </a:pPr>
            <a:r>
              <a:rPr lang="es-US" sz="2400" b="0" i="0" strike="noStrike" cap="none" spc="0" baseline="0" dirty="0">
                <a:solidFill>
                  <a:srgbClr val="004070"/>
                </a:solidFill>
                <a:effectLst/>
                <a:latin typeface="Arial"/>
                <a:ea typeface="Arial"/>
                <a:cs typeface="Arial"/>
              </a:rPr>
              <a:t>Reduce el papel del sesgo y la discriminación estructural en la priorización.</a:t>
            </a:r>
          </a:p>
          <a:p>
            <a:pPr marL="342900" indent="-342900">
              <a:buFont typeface="Arial" panose="020B0604020202020204" pitchFamily="34" charset="0"/>
              <a:buChar char="•"/>
            </a:pPr>
            <a:r>
              <a:rPr lang="es-US" sz="2400" b="0" i="0" strike="noStrike" cap="none" spc="0" baseline="0" dirty="0">
                <a:solidFill>
                  <a:srgbClr val="004070"/>
                </a:solidFill>
                <a:effectLst/>
                <a:latin typeface="Arial"/>
                <a:ea typeface="Arial"/>
                <a:cs typeface="Arial"/>
              </a:rPr>
              <a:t>Puede resultar en más muertes en comparación con un proceso que considera la capacidad de supervivencia, incluso dentro de un grupo que enfrenta desigualdades históricas y actuales.</a:t>
            </a:r>
          </a:p>
          <a:p>
            <a:pPr marL="342900" indent="-342900">
              <a:buFont typeface="Arial" panose="020B0604020202020204" pitchFamily="34" charset="0"/>
              <a:buChar char="•"/>
            </a:pPr>
            <a:r>
              <a:rPr lang="es-US" sz="2400" b="0" i="0" strike="noStrike" cap="none" spc="0" baseline="0" dirty="0">
                <a:solidFill>
                  <a:srgbClr val="004070"/>
                </a:solidFill>
                <a:effectLst/>
                <a:latin typeface="Arial"/>
                <a:ea typeface="Arial"/>
                <a:cs typeface="Arial"/>
              </a:rPr>
              <a:t>No abordaría las disparidades ni apoyaría la justicia sanitaria.</a:t>
            </a:r>
          </a:p>
        </p:txBody>
      </p:sp>
      <p:sp>
        <p:nvSpPr>
          <p:cNvPr id="3" name="Title 2">
            <a:extLst>
              <a:ext uri="{FF2B5EF4-FFF2-40B4-BE49-F238E27FC236}">
                <a16:creationId xmlns:a16="http://schemas.microsoft.com/office/drawing/2014/main" id="{939ED90B-C867-4AF1-B0FD-9C3481628A95}"/>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Asignación aleatoria</a:t>
            </a:r>
          </a:p>
        </p:txBody>
      </p:sp>
    </p:spTree>
    <p:extLst>
      <p:ext uri="{BB962C8B-B14F-4D97-AF65-F5344CB8AC3E}">
        <p14:creationId xmlns:p14="http://schemas.microsoft.com/office/powerpoint/2010/main" val="884035772"/>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6A6C29-EA04-4333-A314-65C05D42626E}"/>
              </a:ext>
            </a:extLst>
          </p:cNvPr>
          <p:cNvSpPr>
            <a:spLocks noGrp="1"/>
          </p:cNvSpPr>
          <p:nvPr>
            <p:ph idx="1"/>
          </p:nvPr>
        </p:nvSpPr>
        <p:spPr/>
        <p:txBody>
          <a:bodyPr/>
          <a:lstStyle/>
          <a:p>
            <a:r>
              <a:rPr lang="es-US" sz="2800" b="0" i="0" strike="noStrike" cap="none" spc="0" baseline="0" dirty="0">
                <a:solidFill>
                  <a:srgbClr val="004070"/>
                </a:solidFill>
                <a:effectLst/>
                <a:latin typeface="Arial"/>
                <a:ea typeface="Arial"/>
                <a:cs typeface="Arial"/>
              </a:rPr>
              <a:t>Muchos estados y sistemas de salud combinan elementos de cada uno de estos enfoques de priorización.</a:t>
            </a:r>
          </a:p>
          <a:p>
            <a:endParaRPr lang="en-US" sz="400" dirty="0">
              <a:solidFill>
                <a:schemeClr val="accent1">
                  <a:lumMod val="75000"/>
                </a:schemeClr>
              </a:solidFill>
            </a:endParaRPr>
          </a:p>
          <a:p>
            <a:r>
              <a:rPr lang="es-US" sz="2800" b="0" i="0" strike="noStrike" cap="none" spc="0" baseline="0" dirty="0">
                <a:solidFill>
                  <a:srgbClr val="004070"/>
                </a:solidFill>
                <a:effectLst/>
                <a:latin typeface="Arial"/>
                <a:ea typeface="Arial"/>
                <a:cs typeface="Arial"/>
              </a:rPr>
              <a:t>Estudios de validación o investigación limitados sobre los impactos de estos enfoques.</a:t>
            </a:r>
          </a:p>
          <a:p>
            <a:endParaRPr lang="en-US" sz="400" dirty="0">
              <a:solidFill>
                <a:schemeClr val="accent1">
                  <a:lumMod val="75000"/>
                </a:schemeClr>
              </a:solidFill>
            </a:endParaRPr>
          </a:p>
          <a:p>
            <a:r>
              <a:rPr lang="es-US" sz="2800" b="0" i="0" strike="noStrike" cap="none" spc="0" baseline="0" dirty="0">
                <a:solidFill>
                  <a:srgbClr val="004070"/>
                </a:solidFill>
                <a:effectLst/>
                <a:latin typeface="Arial"/>
                <a:ea typeface="Arial"/>
                <a:cs typeface="Arial"/>
              </a:rPr>
              <a:t>Importancia de la participación de la comunidad para informar qué mejoras y cambios se necesitan.</a:t>
            </a:r>
            <a:endParaRPr lang="en-US" sz="3200" dirty="0">
              <a:solidFill>
                <a:schemeClr val="accent1">
                  <a:lumMod val="75000"/>
                </a:schemeClr>
              </a:solidFill>
            </a:endParaRPr>
          </a:p>
          <a:p>
            <a:endParaRPr lang="en-US" sz="3200" dirty="0"/>
          </a:p>
        </p:txBody>
      </p:sp>
      <p:sp>
        <p:nvSpPr>
          <p:cNvPr id="3" name="Title 2">
            <a:extLst>
              <a:ext uri="{FF2B5EF4-FFF2-40B4-BE49-F238E27FC236}">
                <a16:creationId xmlns:a16="http://schemas.microsoft.com/office/drawing/2014/main" id="{408B79C2-6B46-4EB4-8783-43BF03FED5E8}"/>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Combinación</a:t>
            </a:r>
          </a:p>
        </p:txBody>
      </p:sp>
    </p:spTree>
    <p:extLst>
      <p:ext uri="{BB962C8B-B14F-4D97-AF65-F5344CB8AC3E}">
        <p14:creationId xmlns:p14="http://schemas.microsoft.com/office/powerpoint/2010/main" val="403406657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398D49-5B15-46A0-8E84-5D12586E3F0C}"/>
              </a:ext>
            </a:extLst>
          </p:cNvPr>
          <p:cNvSpPr>
            <a:spLocks noGrp="1"/>
          </p:cNvSpPr>
          <p:nvPr>
            <p:ph idx="1"/>
          </p:nvPr>
        </p:nvSpPr>
        <p:spPr/>
        <p:txBody>
          <a:bodyPr/>
          <a:lstStyle/>
          <a:p>
            <a:r>
              <a:rPr lang="es-US" sz="2800" b="0" i="0" strike="noStrike" cap="none" spc="0" baseline="0" dirty="0">
                <a:solidFill>
                  <a:srgbClr val="004070"/>
                </a:solidFill>
                <a:effectLst/>
                <a:latin typeface="Arial"/>
                <a:ea typeface="Arial"/>
                <a:cs typeface="Arial"/>
              </a:rPr>
              <a:t>Las pautas </a:t>
            </a:r>
            <a:r>
              <a:rPr lang="es-US" sz="2800" b="0" i="1" strike="noStrike" cap="none" spc="0" baseline="0" dirty="0">
                <a:solidFill>
                  <a:srgbClr val="004070"/>
                </a:solidFill>
                <a:effectLst/>
                <a:latin typeface="Arial"/>
                <a:ea typeface="Arial"/>
                <a:cs typeface="Arial"/>
              </a:rPr>
              <a:t>provisionales</a:t>
            </a:r>
            <a:r>
              <a:rPr lang="es-US" sz="2800" b="0" i="0" strike="noStrike" cap="none" spc="0" baseline="0" dirty="0">
                <a:solidFill>
                  <a:srgbClr val="004070"/>
                </a:solidFill>
                <a:effectLst/>
                <a:latin typeface="Arial"/>
                <a:ea typeface="Arial"/>
                <a:cs typeface="Arial"/>
              </a:rPr>
              <a:t> de atención en caso de crisis de Oregon incorporan una combinación de enfoques de priorización, que incluyen lo siguiente:</a:t>
            </a:r>
          </a:p>
          <a:p>
            <a:pPr marL="1257300" lvl="1" indent="-457200"/>
            <a:r>
              <a:rPr lang="es-US" b="0" i="0" strike="noStrike" cap="none" spc="0" baseline="0" dirty="0">
                <a:solidFill>
                  <a:srgbClr val="004070"/>
                </a:solidFill>
                <a:effectLst/>
                <a:latin typeface="Arial"/>
                <a:ea typeface="Arial"/>
                <a:cs typeface="Arial"/>
              </a:rPr>
              <a:t>Uso de la herramienta SOFA modificada (modified SOFA, mSOFA) para evaluar la supervivencia a corto plazo.</a:t>
            </a:r>
          </a:p>
          <a:p>
            <a:pPr marL="1257300" lvl="1" indent="-457200"/>
            <a:r>
              <a:rPr lang="es-US" b="0" i="0" strike="noStrike" cap="none" spc="0" baseline="0" dirty="0">
                <a:solidFill>
                  <a:srgbClr val="004070"/>
                </a:solidFill>
                <a:effectLst/>
                <a:latin typeface="Arial"/>
                <a:ea typeface="Arial"/>
                <a:cs typeface="Arial"/>
              </a:rPr>
              <a:t>Puntuaciones ajustadas para pacientes con enfermedad renal crónica.</a:t>
            </a:r>
          </a:p>
          <a:p>
            <a:pPr marL="1257300" lvl="1" indent="-457200"/>
            <a:r>
              <a:rPr lang="es-US" b="0" i="0" strike="noStrike" cap="none" spc="0" baseline="0" dirty="0">
                <a:solidFill>
                  <a:srgbClr val="004070"/>
                </a:solidFill>
                <a:effectLst/>
                <a:latin typeface="Arial"/>
                <a:ea typeface="Arial"/>
                <a:cs typeface="Arial"/>
              </a:rPr>
              <a:t>Modificaciones para las personas con discapacidades subyacentes.</a:t>
            </a:r>
          </a:p>
          <a:p>
            <a:pPr marL="1257300" lvl="1" indent="-457200"/>
            <a:r>
              <a:rPr lang="es-US" b="0" i="0" strike="noStrike" cap="none" spc="0" baseline="0" dirty="0">
                <a:solidFill>
                  <a:srgbClr val="004070"/>
                </a:solidFill>
                <a:effectLst/>
                <a:latin typeface="Arial"/>
                <a:ea typeface="Arial"/>
                <a:cs typeface="Arial"/>
              </a:rPr>
              <a:t>Pausa incorporada para revisar la clasificación para determinar la consistencia clínica y los posibles sesgos.</a:t>
            </a:r>
          </a:p>
          <a:p>
            <a:pPr marL="1257300" lvl="1" indent="-457200"/>
            <a:r>
              <a:rPr lang="es-US" b="0" i="0" strike="noStrike" cap="none" spc="0" baseline="0" dirty="0">
                <a:solidFill>
                  <a:srgbClr val="004070"/>
                </a:solidFill>
                <a:effectLst/>
                <a:latin typeface="Arial"/>
                <a:ea typeface="Arial"/>
                <a:cs typeface="Arial"/>
              </a:rPr>
              <a:t>Asignación aleatoria en caso de igualdad de priorización.</a:t>
            </a:r>
          </a:p>
          <a:p>
            <a:pPr marL="1257300" lvl="1" indent="-457200"/>
            <a:endParaRPr lang="en-US" dirty="0">
              <a:solidFill>
                <a:schemeClr val="accent1">
                  <a:lumMod val="75000"/>
                </a:schemeClr>
              </a:solidFill>
            </a:endParaRPr>
          </a:p>
          <a:p>
            <a:pPr marL="1714500" lvl="2" indent="-457200"/>
            <a:endParaRPr lang="en-US" sz="3200" dirty="0">
              <a:solidFill>
                <a:schemeClr val="accent1">
                  <a:lumMod val="75000"/>
                </a:schemeClr>
              </a:solidFill>
            </a:endParaRPr>
          </a:p>
          <a:p>
            <a:endParaRPr lang="en-US" dirty="0"/>
          </a:p>
        </p:txBody>
      </p:sp>
      <p:sp>
        <p:nvSpPr>
          <p:cNvPr id="3" name="Title 2">
            <a:extLst>
              <a:ext uri="{FF2B5EF4-FFF2-40B4-BE49-F238E27FC236}">
                <a16:creationId xmlns:a16="http://schemas.microsoft.com/office/drawing/2014/main" id="{84A59A37-EDE2-4F1D-A39E-FFE9F24C72C2}"/>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Pautas provisionales de atención en caso de crisis de Oregon</a:t>
            </a:r>
          </a:p>
        </p:txBody>
      </p:sp>
      <p:sp>
        <p:nvSpPr>
          <p:cNvPr id="4" name="TextBox 3">
            <a:extLst>
              <a:ext uri="{FF2B5EF4-FFF2-40B4-BE49-F238E27FC236}">
                <a16:creationId xmlns:a16="http://schemas.microsoft.com/office/drawing/2014/main" id="{8DA9EDF9-605A-4726-B543-33B65D83A34C}"/>
              </a:ext>
            </a:extLst>
          </p:cNvPr>
          <p:cNvSpPr txBox="1"/>
          <p:nvPr/>
        </p:nvSpPr>
        <p:spPr>
          <a:xfrm>
            <a:off x="1371601" y="6279438"/>
            <a:ext cx="9684326" cy="457200"/>
          </a:xfrm>
          <a:prstGeom prst="rect">
            <a:avLst/>
          </a:prstGeom>
          <a:noFill/>
        </p:spPr>
        <p:txBody>
          <a:bodyPr wrap="square" rtlCol="0">
            <a:spAutoFit/>
          </a:bodyPr>
          <a:lstStyle/>
          <a:p>
            <a:r>
              <a:rPr lang="es-US" sz="2400" b="0" i="0" strike="noStrike" cap="none" spc="0" baseline="0" dirty="0">
                <a:solidFill>
                  <a:srgbClr val="646464"/>
                </a:solidFill>
                <a:effectLst/>
                <a:latin typeface="Arial Narrow"/>
                <a:ea typeface="Arial Narrow"/>
                <a:cs typeface="Arial Narrow"/>
                <a:hlinkClick r:id="rId3" history="0"/>
              </a:rPr>
              <a:t>https://www.oregon.gov/oha/Pages/Resource-Allocation-Advisory-Committee.aspx</a:t>
            </a:r>
            <a:r>
              <a:rPr lang="es-US" sz="2400" b="0" i="0" strike="noStrike" cap="none" spc="0" baseline="0" dirty="0">
                <a:solidFill>
                  <a:srgbClr val="646464"/>
                </a:solidFill>
                <a:effectLst/>
                <a:latin typeface="Arial Narrow"/>
                <a:ea typeface="Arial Narrow"/>
                <a:cs typeface="Arial Narrow"/>
              </a:rPr>
              <a:t> </a:t>
            </a:r>
          </a:p>
        </p:txBody>
      </p:sp>
    </p:spTree>
    <p:extLst>
      <p:ext uri="{BB962C8B-B14F-4D97-AF65-F5344CB8AC3E}">
        <p14:creationId xmlns:p14="http://schemas.microsoft.com/office/powerpoint/2010/main" val="214845647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5AD2935-168A-448B-B93A-104E494C4B6E}"/>
              </a:ext>
            </a:extLst>
          </p:cNvPr>
          <p:cNvSpPr>
            <a:spLocks noGrp="1"/>
          </p:cNvSpPr>
          <p:nvPr>
            <p:ph type="body" sz="quarter" idx="11"/>
          </p:nvPr>
        </p:nvSpPr>
        <p:spPr/>
        <p:txBody>
          <a:bodyPr/>
          <a:lstStyle/>
          <a:p>
            <a:r>
              <a:rPr lang="es-US" sz="4800" b="1" i="0" strike="noStrike" cap="none" spc="0" baseline="0" dirty="0">
                <a:solidFill>
                  <a:srgbClr val="FFFFFF"/>
                </a:solidFill>
                <a:effectLst/>
                <a:latin typeface="Arial"/>
                <a:ea typeface="Arial"/>
                <a:cs typeface="Arial"/>
              </a:rPr>
              <a:t>Avanzamos</a:t>
            </a:r>
          </a:p>
        </p:txBody>
      </p:sp>
    </p:spTree>
    <p:extLst>
      <p:ext uri="{BB962C8B-B14F-4D97-AF65-F5344CB8AC3E}">
        <p14:creationId xmlns:p14="http://schemas.microsoft.com/office/powerpoint/2010/main" val="212413206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6EEE1-E4C1-09A1-BEA4-19BBEE553DE6}"/>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Programa</a:t>
            </a:r>
          </a:p>
        </p:txBody>
      </p:sp>
      <p:sp>
        <p:nvSpPr>
          <p:cNvPr id="3" name="Content Placeholder 2">
            <a:extLst>
              <a:ext uri="{FF2B5EF4-FFF2-40B4-BE49-F238E27FC236}">
                <a16:creationId xmlns:a16="http://schemas.microsoft.com/office/drawing/2014/main" id="{C2D1E721-D689-0E8A-D306-54D35E256692}"/>
              </a:ext>
            </a:extLst>
          </p:cNvPr>
          <p:cNvSpPr>
            <a:spLocks noGrp="1"/>
          </p:cNvSpPr>
          <p:nvPr>
            <p:ph idx="1"/>
          </p:nvPr>
        </p:nvSpPr>
        <p:spPr>
          <a:xfrm>
            <a:off x="609600" y="1604431"/>
            <a:ext cx="10972800" cy="4751919"/>
          </a:xfrm>
        </p:spPr>
        <p:txBody>
          <a:bodyPr>
            <a:normAutofit lnSpcReduction="10000"/>
          </a:bodyPr>
          <a:lstStyle/>
          <a:p>
            <a:pPr marL="514350" indent="-514350">
              <a:buAutoNum type="arabicPeriod"/>
            </a:pPr>
            <a:r>
              <a:rPr lang="es-US" sz="2600" b="0" i="0" strike="noStrike" cap="none" spc="0" baseline="0" dirty="0">
                <a:solidFill>
                  <a:srgbClr val="004070"/>
                </a:solidFill>
                <a:effectLst/>
                <a:latin typeface="Arial"/>
                <a:ea typeface="Arial"/>
                <a:cs typeface="Arial"/>
              </a:rPr>
              <a:t>Bienvenida </a:t>
            </a:r>
          </a:p>
          <a:p>
            <a:pPr marL="514350" indent="-514350">
              <a:buAutoNum type="arabicPeriod"/>
            </a:pPr>
            <a:r>
              <a:rPr lang="es-US" sz="2600" b="0" i="0" strike="noStrike" cap="none" spc="0" baseline="0" dirty="0">
                <a:solidFill>
                  <a:srgbClr val="004070"/>
                </a:solidFill>
                <a:effectLst/>
                <a:latin typeface="Arial"/>
                <a:ea typeface="Arial"/>
                <a:cs typeface="Arial"/>
              </a:rPr>
              <a:t>Revisión del programa</a:t>
            </a:r>
          </a:p>
          <a:p>
            <a:pPr marL="514350" indent="-514350">
              <a:buAutoNum type="arabicPeriod"/>
            </a:pPr>
            <a:r>
              <a:rPr lang="es-US" sz="2600" b="0" i="0" strike="noStrike" cap="none" spc="0" baseline="0" dirty="0">
                <a:solidFill>
                  <a:srgbClr val="004070"/>
                </a:solidFill>
                <a:effectLst/>
                <a:latin typeface="Arial"/>
                <a:ea typeface="Arial"/>
                <a:cs typeface="Arial"/>
              </a:rPr>
              <a:t>Reflexiones de la reunión de septiembre</a:t>
            </a:r>
          </a:p>
          <a:p>
            <a:pPr marL="514350" indent="-514350">
              <a:buAutoNum type="arabicPeriod"/>
            </a:pPr>
            <a:r>
              <a:rPr lang="es-US" sz="2600" b="0" i="0" strike="noStrike" cap="none" spc="0" baseline="0" dirty="0">
                <a:solidFill>
                  <a:srgbClr val="004070"/>
                </a:solidFill>
                <a:effectLst/>
                <a:latin typeface="Arial"/>
                <a:ea typeface="Arial"/>
                <a:cs typeface="Arial"/>
              </a:rPr>
              <a:t>Introducción a los conceptos de priorización</a:t>
            </a:r>
          </a:p>
          <a:p>
            <a:pPr marL="514350" indent="-514350">
              <a:buAutoNum type="arabicPeriod"/>
            </a:pPr>
            <a:r>
              <a:rPr lang="es-US" sz="2600" b="0" i="0" strike="noStrike" cap="none" spc="0" baseline="0" dirty="0">
                <a:solidFill>
                  <a:srgbClr val="004070"/>
                </a:solidFill>
                <a:effectLst/>
                <a:latin typeface="Arial"/>
                <a:ea typeface="Arial"/>
                <a:cs typeface="Arial"/>
              </a:rPr>
              <a:t>Receso</a:t>
            </a:r>
          </a:p>
          <a:p>
            <a:pPr marL="514350" indent="-514350">
              <a:buAutoNum type="arabicPeriod"/>
            </a:pPr>
            <a:r>
              <a:rPr lang="es-US" sz="2600" b="0" i="0" strike="noStrike" cap="none" spc="0" baseline="0" dirty="0">
                <a:solidFill>
                  <a:srgbClr val="004070"/>
                </a:solidFill>
                <a:effectLst/>
                <a:latin typeface="Arial"/>
                <a:ea typeface="Arial"/>
                <a:cs typeface="Arial"/>
              </a:rPr>
              <a:t>Reflexiones</a:t>
            </a:r>
          </a:p>
          <a:p>
            <a:pPr marL="514350" indent="-514350">
              <a:buAutoNum type="arabicPeriod"/>
            </a:pPr>
            <a:r>
              <a:rPr lang="es-US" sz="2600" b="0" i="0" strike="noStrike" cap="none" spc="0" baseline="0" dirty="0">
                <a:solidFill>
                  <a:srgbClr val="004070"/>
                </a:solidFill>
                <a:effectLst/>
                <a:latin typeface="Arial"/>
                <a:ea typeface="Arial"/>
                <a:cs typeface="Arial"/>
              </a:rPr>
              <a:t>Futuros subcomités</a:t>
            </a:r>
          </a:p>
          <a:p>
            <a:endParaRPr lang="en-US" sz="2800" dirty="0">
              <a:solidFill>
                <a:schemeClr val="accent1">
                  <a:lumMod val="75000"/>
                </a:schemeClr>
              </a:solidFill>
              <a:latin typeface="Arial" panose="020B0604020202020204" pitchFamily="34" charset="0"/>
              <a:cs typeface="Arial" panose="020B0604020202020204" pitchFamily="34" charset="0"/>
            </a:endParaRPr>
          </a:p>
          <a:p>
            <a:r>
              <a:rPr lang="es-US" sz="2600" b="0" i="0" strike="noStrike" cap="none" spc="0" baseline="0" dirty="0">
                <a:solidFill>
                  <a:srgbClr val="004070"/>
                </a:solidFill>
                <a:effectLst/>
                <a:latin typeface="Arial"/>
                <a:ea typeface="Arial"/>
                <a:cs typeface="Arial"/>
              </a:rPr>
              <a:t>Duración total: 120 minutos (2 horas)</a:t>
            </a:r>
          </a:p>
        </p:txBody>
      </p:sp>
      <p:sp>
        <p:nvSpPr>
          <p:cNvPr id="4" name="Slide Number Placeholder 3">
            <a:extLst>
              <a:ext uri="{FF2B5EF4-FFF2-40B4-BE49-F238E27FC236}">
                <a16:creationId xmlns:a16="http://schemas.microsoft.com/office/drawing/2014/main" id="{8A8E2E71-253F-7607-7C80-F019FC9FB1E4}"/>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t>4</a:t>
            </a:fld>
            <a:endParaRPr lang="en-US" dirty="0"/>
          </a:p>
        </p:txBody>
      </p:sp>
    </p:spTree>
    <p:extLst>
      <p:ext uri="{BB962C8B-B14F-4D97-AF65-F5344CB8AC3E}">
        <p14:creationId xmlns:p14="http://schemas.microsoft.com/office/powerpoint/2010/main" val="432656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7E9FA2-2FB6-4A05-8C4F-005F6B2FE746}"/>
              </a:ext>
            </a:extLst>
          </p:cNvPr>
          <p:cNvSpPr>
            <a:spLocks noGrp="1"/>
          </p:cNvSpPr>
          <p:nvPr>
            <p:ph idx="1"/>
          </p:nvPr>
        </p:nvSpPr>
        <p:spPr>
          <a:xfrm>
            <a:off x="609600" y="1195358"/>
            <a:ext cx="10972800" cy="4193913"/>
          </a:xfrm>
        </p:spPr>
        <p:txBody>
          <a:bodyPr/>
          <a:lstStyle/>
          <a:p>
            <a:r>
              <a:rPr lang="es-US" sz="2500" b="0" i="0" strike="noStrike" cap="none" spc="0" baseline="0" dirty="0">
                <a:solidFill>
                  <a:srgbClr val="004070"/>
                </a:solidFill>
                <a:effectLst/>
                <a:latin typeface="Arial"/>
                <a:ea typeface="Arial"/>
                <a:cs typeface="Arial"/>
              </a:rPr>
              <a:t>Oregon contará con un sistema de salud que cree equidad sanitaria cuando todas las personas puedan lograr su bienestar y potencial total, y no se vean perjudicadas por su raza, origen étnico, idioma, discapacidad, edad, género, identidad de género, orientación sexual, clase social, intersecciones entre las comunidades o identidades, u otras circunstancias determinantes a nivel social.</a:t>
            </a:r>
            <a:br>
              <a:rPr sz="2500" dirty="0"/>
            </a:br>
            <a:br>
              <a:rPr sz="2500" dirty="0"/>
            </a:br>
            <a:r>
              <a:rPr lang="es-US" sz="2500" b="0" i="0" strike="noStrike" cap="none" spc="0" baseline="0" dirty="0">
                <a:solidFill>
                  <a:srgbClr val="004070"/>
                </a:solidFill>
                <a:effectLst/>
                <a:latin typeface="Arial"/>
                <a:ea typeface="Arial"/>
                <a:cs typeface="Arial"/>
              </a:rPr>
              <a:t>Lograr la equidad sanitaria precisa la colaboración continua de todas las regiones y los sectores del estado, incluidos los gobiernos tribales, para abordar los siguientes temas:</a:t>
            </a:r>
          </a:p>
          <a:p>
            <a:pPr marL="342900" indent="-342900">
              <a:buFont typeface="Arial" panose="020B0604020202020204" pitchFamily="34" charset="0"/>
              <a:buChar char="•"/>
            </a:pPr>
            <a:r>
              <a:rPr lang="es-US" sz="2500" b="0" i="0" strike="noStrike" cap="none" spc="0" baseline="0" dirty="0">
                <a:solidFill>
                  <a:srgbClr val="004070"/>
                </a:solidFill>
                <a:effectLst/>
                <a:latin typeface="Arial"/>
                <a:ea typeface="Arial"/>
                <a:cs typeface="Arial"/>
              </a:rPr>
              <a:t>La distribución equitativa y la redistribución de los recursos y la energía.</a:t>
            </a:r>
          </a:p>
          <a:p>
            <a:pPr marL="342900" indent="-342900">
              <a:buFont typeface="Arial" panose="020B0604020202020204" pitchFamily="34" charset="0"/>
              <a:buChar char="•"/>
            </a:pPr>
            <a:r>
              <a:rPr lang="es-US" sz="2500" b="0" i="0" strike="noStrike" cap="none" spc="0" baseline="0" dirty="0">
                <a:solidFill>
                  <a:srgbClr val="004070"/>
                </a:solidFill>
                <a:effectLst/>
                <a:latin typeface="Arial"/>
                <a:ea typeface="Arial"/>
                <a:cs typeface="Arial"/>
              </a:rPr>
              <a:t>El reconocimiento, la conciliación y la rectificación de las injusticias históricas y contemporáneas.</a:t>
            </a:r>
          </a:p>
        </p:txBody>
      </p:sp>
      <p:sp>
        <p:nvSpPr>
          <p:cNvPr id="3" name="Title 2">
            <a:extLst>
              <a:ext uri="{FF2B5EF4-FFF2-40B4-BE49-F238E27FC236}">
                <a16:creationId xmlns:a16="http://schemas.microsoft.com/office/drawing/2014/main" id="{47AFED8C-2265-4740-9396-8B48F077B820}"/>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Equidad sanitaria</a:t>
            </a:r>
          </a:p>
        </p:txBody>
      </p:sp>
    </p:spTree>
    <p:extLst>
      <p:ext uri="{BB962C8B-B14F-4D97-AF65-F5344CB8AC3E}">
        <p14:creationId xmlns:p14="http://schemas.microsoft.com/office/powerpoint/2010/main" val="1548790090"/>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D473BC-0369-4E58-B575-57DBE0E8AE02}"/>
              </a:ext>
            </a:extLst>
          </p:cNvPr>
          <p:cNvSpPr>
            <a:spLocks noGrp="1"/>
          </p:cNvSpPr>
          <p:nvPr>
            <p:ph idx="1"/>
          </p:nvPr>
        </p:nvSpPr>
        <p:spPr/>
        <p:txBody>
          <a:bodyPr/>
          <a:lstStyle/>
          <a:p>
            <a:r>
              <a:rPr lang="es-US" sz="3000" b="0" i="0" strike="noStrike" cap="none" spc="0" baseline="0" dirty="0">
                <a:solidFill>
                  <a:srgbClr val="004070"/>
                </a:solidFill>
                <a:effectLst/>
                <a:latin typeface="Arial"/>
                <a:ea typeface="Arial"/>
                <a:cs typeface="Arial"/>
              </a:rPr>
              <a:t>“No tenemos estándares de atención para esta crisis. La equidad sanitaria, con su compromiso de crear las condiciones para que todos alcancen su mejor salud, es el estándar de atención que necesitamos. Solo entonces podremos realmente comenzar a trabajar para mejorar la salud y el bienestar de las comunidades negras y todas las minorías raciales y étnicas”.</a:t>
            </a:r>
          </a:p>
          <a:p>
            <a:endParaRPr lang="en-US" sz="700" dirty="0"/>
          </a:p>
          <a:p>
            <a:r>
              <a:rPr lang="es-US" sz="2000" b="0" i="0" strike="noStrike" cap="none" spc="0" baseline="0" dirty="0">
                <a:solidFill>
                  <a:srgbClr val="646464"/>
                </a:solidFill>
                <a:effectLst/>
                <a:latin typeface="Arial"/>
                <a:ea typeface="Arial"/>
                <a:cs typeface="Arial"/>
              </a:rPr>
              <a:t>Galarneau C, Yearby R. Racism, health equity, and crisis standards of care in the COVID-19 pandemic (Racismo, equidad sanitaria y estándares de atención en caso de crisis en la pandemia de COVID-19). </a:t>
            </a:r>
            <a:r>
              <a:rPr lang="es-US" sz="2000" b="0" i="1" strike="noStrike" cap="none" spc="0" baseline="0" dirty="0">
                <a:solidFill>
                  <a:srgbClr val="646464"/>
                </a:solidFill>
                <a:effectLst/>
                <a:latin typeface="Arial"/>
                <a:ea typeface="Arial"/>
                <a:cs typeface="Arial"/>
              </a:rPr>
              <a:t>St. Louis U. J. Health L. &amp; Pol’y</a:t>
            </a:r>
            <a:r>
              <a:rPr lang="es-US" sz="2000" b="0" i="0" strike="noStrike" cap="none" spc="0" baseline="0" dirty="0">
                <a:solidFill>
                  <a:srgbClr val="646464"/>
                </a:solidFill>
                <a:effectLst/>
                <a:latin typeface="Arial"/>
                <a:ea typeface="Arial"/>
                <a:cs typeface="Arial"/>
              </a:rPr>
              <a:t>. 2021: 14(2). Disponible en </a:t>
            </a:r>
            <a:r>
              <a:rPr lang="es-US" sz="2000" b="0" i="0" strike="noStrike" cap="none" spc="0" baseline="0" dirty="0">
                <a:solidFill>
                  <a:srgbClr val="646464"/>
                </a:solidFill>
                <a:effectLst/>
                <a:latin typeface="Arial"/>
                <a:ea typeface="Arial"/>
                <a:cs typeface="Arial"/>
                <a:hlinkClick r:id="rId3" history="0"/>
              </a:rPr>
              <a:t>https://scholarship.law.slu.edu/jhlp/vol14/iss2/4</a:t>
            </a:r>
            <a:r>
              <a:rPr lang="es-US" sz="2000" b="0" i="0" strike="noStrike" cap="none" spc="0" baseline="0" dirty="0">
                <a:solidFill>
                  <a:srgbClr val="646464"/>
                </a:solidFill>
                <a:effectLst/>
                <a:latin typeface="Arial"/>
                <a:ea typeface="Arial"/>
                <a:cs typeface="Arial"/>
              </a:rPr>
              <a:t> </a:t>
            </a:r>
          </a:p>
        </p:txBody>
      </p:sp>
      <p:sp>
        <p:nvSpPr>
          <p:cNvPr id="3" name="Title 2">
            <a:extLst>
              <a:ext uri="{FF2B5EF4-FFF2-40B4-BE49-F238E27FC236}">
                <a16:creationId xmlns:a16="http://schemas.microsoft.com/office/drawing/2014/main" id="{63450AEC-AC9A-447B-8FC3-C5DCA5320B05}"/>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Nuestro camino a seguir</a:t>
            </a:r>
          </a:p>
        </p:txBody>
      </p:sp>
    </p:spTree>
    <p:extLst>
      <p:ext uri="{BB962C8B-B14F-4D97-AF65-F5344CB8AC3E}">
        <p14:creationId xmlns:p14="http://schemas.microsoft.com/office/powerpoint/2010/main" val="1965545192"/>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DE9E57-DE00-453C-9968-854B0291FB99}"/>
              </a:ext>
            </a:extLst>
          </p:cNvPr>
          <p:cNvSpPr>
            <a:spLocks noGrp="1"/>
          </p:cNvSpPr>
          <p:nvPr>
            <p:ph idx="1"/>
          </p:nvPr>
        </p:nvSpPr>
        <p:spPr>
          <a:xfrm>
            <a:off x="609600" y="1365781"/>
            <a:ext cx="4203032" cy="5083145"/>
          </a:xfrm>
          <a:ln>
            <a:solidFill>
              <a:schemeClr val="accent1">
                <a:lumMod val="75000"/>
              </a:schemeClr>
            </a:solidFill>
          </a:ln>
        </p:spPr>
        <p:txBody>
          <a:bodyPr>
            <a:normAutofit fontScale="95000" lnSpcReduction="10000"/>
          </a:bodyPr>
          <a:lstStyle/>
          <a:p>
            <a:r>
              <a:rPr lang="es-US" sz="2400" b="1" i="0" strike="noStrike" cap="none" spc="0" baseline="0" dirty="0">
                <a:solidFill>
                  <a:srgbClr val="004070"/>
                </a:solidFill>
                <a:effectLst/>
                <a:latin typeface="Arial"/>
                <a:ea typeface="Arial"/>
                <a:cs typeface="Arial"/>
              </a:rPr>
              <a:t>Principios rectores</a:t>
            </a:r>
            <a:endParaRPr lang="en-US" sz="100" b="1" dirty="0">
              <a:solidFill>
                <a:schemeClr val="accent1">
                  <a:lumMod val="75000"/>
                </a:schemeClr>
              </a:solidFill>
            </a:endParaRPr>
          </a:p>
          <a:p>
            <a:pPr>
              <a:spcAft>
                <a:spcPct val="0"/>
              </a:spcAft>
            </a:pPr>
            <a:r>
              <a:rPr lang="es-US" sz="2000" b="0" i="0" strike="noStrike" cap="none" spc="0" baseline="0" dirty="0">
                <a:solidFill>
                  <a:srgbClr val="004070"/>
                </a:solidFill>
                <a:effectLst/>
                <a:latin typeface="Arial"/>
                <a:ea typeface="Arial"/>
                <a:cs typeface="Arial"/>
              </a:rPr>
              <a:t>No discriminación</a:t>
            </a:r>
          </a:p>
          <a:p>
            <a:pPr>
              <a:spcAft>
                <a:spcPct val="0"/>
              </a:spcAft>
            </a:pPr>
            <a:endParaRPr lang="en-US" sz="400" dirty="0">
              <a:solidFill>
                <a:schemeClr val="accent1">
                  <a:lumMod val="75000"/>
                </a:schemeClr>
              </a:solidFill>
            </a:endParaRPr>
          </a:p>
          <a:p>
            <a:pPr>
              <a:spcAft>
                <a:spcPct val="0"/>
              </a:spcAft>
            </a:pPr>
            <a:r>
              <a:rPr lang="es-US" sz="2000" b="0" i="0" strike="noStrike" cap="none" spc="0" baseline="0" dirty="0">
                <a:solidFill>
                  <a:srgbClr val="004070"/>
                </a:solidFill>
                <a:effectLst/>
                <a:latin typeface="Arial"/>
                <a:ea typeface="Arial"/>
                <a:cs typeface="Arial"/>
              </a:rPr>
              <a:t>Equidad sanitaria</a:t>
            </a:r>
          </a:p>
          <a:p>
            <a:pPr>
              <a:spcAft>
                <a:spcPct val="0"/>
              </a:spcAft>
            </a:pPr>
            <a:endParaRPr lang="en-US" sz="400" dirty="0">
              <a:solidFill>
                <a:schemeClr val="accent1">
                  <a:lumMod val="75000"/>
                </a:schemeClr>
              </a:solidFill>
            </a:endParaRPr>
          </a:p>
          <a:p>
            <a:pPr>
              <a:spcAft>
                <a:spcPct val="0"/>
              </a:spcAft>
            </a:pPr>
            <a:r>
              <a:rPr lang="es-US" sz="2000" b="0" i="0" strike="noStrike" cap="none" spc="0" baseline="0" dirty="0">
                <a:solidFill>
                  <a:srgbClr val="004070"/>
                </a:solidFill>
                <a:effectLst/>
                <a:latin typeface="Arial"/>
                <a:ea typeface="Arial"/>
                <a:cs typeface="Arial"/>
              </a:rPr>
              <a:t>Toma de decisiones informada por el paciente</a:t>
            </a:r>
          </a:p>
          <a:p>
            <a:pPr>
              <a:spcAft>
                <a:spcPct val="0"/>
              </a:spcAft>
            </a:pPr>
            <a:endParaRPr lang="en-US" sz="400" dirty="0">
              <a:solidFill>
                <a:schemeClr val="accent1">
                  <a:lumMod val="75000"/>
                </a:schemeClr>
              </a:solidFill>
            </a:endParaRPr>
          </a:p>
          <a:p>
            <a:pPr>
              <a:spcAft>
                <a:spcPct val="0"/>
              </a:spcAft>
            </a:pPr>
            <a:r>
              <a:rPr lang="es-US" sz="2000" b="0" i="0" strike="noStrike" cap="none" spc="0" baseline="0" dirty="0">
                <a:solidFill>
                  <a:srgbClr val="004070"/>
                </a:solidFill>
                <a:effectLst/>
                <a:latin typeface="Arial"/>
                <a:ea typeface="Arial"/>
                <a:cs typeface="Arial"/>
              </a:rPr>
              <a:t>Comunicación transparente</a:t>
            </a:r>
          </a:p>
          <a:p>
            <a:endParaRPr lang="en-US" sz="800" dirty="0">
              <a:solidFill>
                <a:schemeClr val="accent1">
                  <a:lumMod val="75000"/>
                </a:schemeClr>
              </a:solidFill>
            </a:endParaRPr>
          </a:p>
          <a:p>
            <a:r>
              <a:rPr lang="es-US" sz="2400" b="1" i="0" strike="noStrike" cap="none" spc="0" baseline="0" dirty="0">
                <a:solidFill>
                  <a:srgbClr val="004070"/>
                </a:solidFill>
                <a:effectLst/>
                <a:latin typeface="Arial"/>
                <a:ea typeface="Arial"/>
                <a:cs typeface="Arial"/>
              </a:rPr>
              <a:t>Desafíos</a:t>
            </a:r>
          </a:p>
          <a:p>
            <a:pPr>
              <a:spcAft>
                <a:spcPct val="0"/>
              </a:spcAft>
            </a:pPr>
            <a:r>
              <a:rPr lang="es-US" sz="2000" b="0" i="0" strike="noStrike" cap="none" spc="0" baseline="0" dirty="0">
                <a:solidFill>
                  <a:srgbClr val="004070"/>
                </a:solidFill>
                <a:effectLst/>
                <a:latin typeface="Arial"/>
                <a:ea typeface="Arial"/>
                <a:cs typeface="Arial"/>
              </a:rPr>
              <a:t>Herramientas dominantes con evidencia de discriminación estructural.</a:t>
            </a:r>
          </a:p>
          <a:p>
            <a:pPr>
              <a:spcAft>
                <a:spcPct val="0"/>
              </a:spcAft>
            </a:pPr>
            <a:endParaRPr lang="en-US" sz="400" dirty="0">
              <a:solidFill>
                <a:schemeClr val="accent1">
                  <a:lumMod val="75000"/>
                </a:schemeClr>
              </a:solidFill>
            </a:endParaRPr>
          </a:p>
          <a:p>
            <a:pPr>
              <a:spcAft>
                <a:spcPct val="0"/>
              </a:spcAft>
            </a:pPr>
            <a:r>
              <a:rPr lang="es-US" sz="2000" b="0" i="0" strike="noStrike" cap="none" spc="0" baseline="0" dirty="0">
                <a:solidFill>
                  <a:srgbClr val="004070"/>
                </a:solidFill>
                <a:effectLst/>
                <a:latin typeface="Arial"/>
                <a:ea typeface="Arial"/>
                <a:cs typeface="Arial"/>
              </a:rPr>
              <a:t>Investigación insuficiente.</a:t>
            </a:r>
          </a:p>
          <a:p>
            <a:pPr>
              <a:spcAft>
                <a:spcPct val="0"/>
              </a:spcAft>
            </a:pPr>
            <a:endParaRPr lang="en-US" sz="400" dirty="0">
              <a:solidFill>
                <a:schemeClr val="accent1">
                  <a:lumMod val="75000"/>
                </a:schemeClr>
              </a:solidFill>
            </a:endParaRPr>
          </a:p>
          <a:p>
            <a:pPr>
              <a:spcAft>
                <a:spcPct val="0"/>
              </a:spcAft>
            </a:pPr>
            <a:r>
              <a:rPr lang="es-US" sz="2000" b="0" i="0" strike="noStrike" cap="none" spc="0" baseline="0" dirty="0">
                <a:solidFill>
                  <a:srgbClr val="004070"/>
                </a:solidFill>
                <a:effectLst/>
                <a:latin typeface="Arial"/>
                <a:ea typeface="Arial"/>
                <a:cs typeface="Arial"/>
              </a:rPr>
              <a:t>Falta de participación previa de la comunidad.</a:t>
            </a:r>
          </a:p>
          <a:p>
            <a:pPr>
              <a:spcAft>
                <a:spcPct val="0"/>
              </a:spcAft>
            </a:pPr>
            <a:endParaRPr lang="en-US" sz="400" dirty="0">
              <a:solidFill>
                <a:schemeClr val="accent1">
                  <a:lumMod val="75000"/>
                </a:schemeClr>
              </a:solidFill>
            </a:endParaRPr>
          </a:p>
          <a:p>
            <a:pPr>
              <a:spcAft>
                <a:spcPct val="0"/>
              </a:spcAft>
            </a:pPr>
            <a:r>
              <a:rPr lang="es-US" sz="2000" b="0" i="0" strike="noStrike" cap="none" spc="0" baseline="0" dirty="0">
                <a:solidFill>
                  <a:srgbClr val="004070"/>
                </a:solidFill>
                <a:effectLst/>
                <a:latin typeface="Arial"/>
                <a:ea typeface="Arial"/>
                <a:cs typeface="Arial"/>
              </a:rPr>
              <a:t>Riesgo de propagación de desigualdades.</a:t>
            </a:r>
          </a:p>
          <a:p>
            <a:endParaRPr lang="en-US" sz="2000" dirty="0">
              <a:solidFill>
                <a:schemeClr val="accent1">
                  <a:lumMod val="75000"/>
                </a:schemeClr>
              </a:solidFill>
            </a:endParaRPr>
          </a:p>
          <a:p>
            <a:endParaRPr lang="en-US" b="1" dirty="0">
              <a:solidFill>
                <a:schemeClr val="accent1">
                  <a:lumMod val="75000"/>
                </a:schemeClr>
              </a:solidFill>
            </a:endParaRPr>
          </a:p>
        </p:txBody>
      </p:sp>
      <p:sp>
        <p:nvSpPr>
          <p:cNvPr id="3" name="Title 2">
            <a:extLst>
              <a:ext uri="{FF2B5EF4-FFF2-40B4-BE49-F238E27FC236}">
                <a16:creationId xmlns:a16="http://schemas.microsoft.com/office/drawing/2014/main" id="{CF81F4B7-8932-442C-8388-D7394B81845F}"/>
              </a:ext>
            </a:extLst>
          </p:cNvPr>
          <p:cNvSpPr>
            <a:spLocks noGrp="1"/>
          </p:cNvSpPr>
          <p:nvPr>
            <p:ph type="title"/>
          </p:nvPr>
        </p:nvSpPr>
        <p:spPr>
          <a:xfrm>
            <a:off x="609600" y="222441"/>
            <a:ext cx="10972800" cy="1143000"/>
          </a:xfrm>
        </p:spPr>
        <p:txBody>
          <a:bodyPr/>
          <a:lstStyle/>
          <a:p>
            <a:pPr algn="ctr"/>
            <a:r>
              <a:rPr lang="es-US" sz="3600" b="1" i="0" strike="noStrike" cap="none" spc="0" baseline="0" dirty="0">
                <a:solidFill>
                  <a:srgbClr val="005595"/>
                </a:solidFill>
                <a:effectLst/>
                <a:latin typeface="Arial"/>
                <a:ea typeface="Arial"/>
                <a:cs typeface="Arial"/>
              </a:rPr>
              <a:t>Nuestro trabajo</a:t>
            </a:r>
          </a:p>
        </p:txBody>
      </p:sp>
      <p:sp>
        <p:nvSpPr>
          <p:cNvPr id="5" name="Arrow: Right 4">
            <a:extLst>
              <a:ext uri="{FF2B5EF4-FFF2-40B4-BE49-F238E27FC236}">
                <a16:creationId xmlns:a16="http://schemas.microsoft.com/office/drawing/2014/main" id="{1E456DDE-1367-43D3-A1D4-378ACA001397}"/>
              </a:ext>
            </a:extLst>
          </p:cNvPr>
          <p:cNvSpPr/>
          <p:nvPr/>
        </p:nvSpPr>
        <p:spPr>
          <a:xfrm>
            <a:off x="5021094" y="2819987"/>
            <a:ext cx="1780162" cy="1938992"/>
          </a:xfrm>
          <a:prstGeom prst="rightArrow">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D020F3C9-76F1-4E3D-9BE0-EEDBAB87B10A}"/>
              </a:ext>
            </a:extLst>
          </p:cNvPr>
          <p:cNvSpPr/>
          <p:nvPr/>
        </p:nvSpPr>
        <p:spPr>
          <a:xfrm>
            <a:off x="7111731" y="1032931"/>
            <a:ext cx="4448783" cy="5170811"/>
          </a:xfrm>
          <a:prstGeom prst="ellipse">
            <a:avLst/>
          </a:prstGeom>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3200" b="0" i="0" strike="noStrike" cap="none" spc="0" baseline="0" dirty="0">
                <a:solidFill>
                  <a:srgbClr val="FFFFFF"/>
                </a:solidFill>
                <a:effectLst/>
                <a:latin typeface="Arial"/>
                <a:ea typeface="Arial"/>
                <a:cs typeface="Arial"/>
              </a:rPr>
              <a:t>Guía de atención en caso de crisis informada por la comunidad </a:t>
            </a:r>
          </a:p>
          <a:p>
            <a:pPr algn="ctr"/>
            <a:endParaRPr lang="en-US" sz="3200" dirty="0">
              <a:solidFill>
                <a:schemeClr val="bg1"/>
              </a:solidFill>
            </a:endParaRPr>
          </a:p>
          <a:p>
            <a:pPr algn="ctr"/>
            <a:r>
              <a:rPr lang="es-US" sz="3200" b="0" i="0" strike="noStrike" cap="none" spc="0" baseline="0" dirty="0">
                <a:solidFill>
                  <a:srgbClr val="FFFFFF"/>
                </a:solidFill>
                <a:effectLst/>
                <a:latin typeface="Arial"/>
                <a:ea typeface="Arial"/>
                <a:cs typeface="Arial"/>
              </a:rPr>
              <a:t>Comprometidos con la equidad sanitaria</a:t>
            </a:r>
          </a:p>
        </p:txBody>
      </p:sp>
    </p:spTree>
    <p:extLst>
      <p:ext uri="{BB962C8B-B14F-4D97-AF65-F5344CB8AC3E}">
        <p14:creationId xmlns:p14="http://schemas.microsoft.com/office/powerpoint/2010/main" val="4104077603"/>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95A916-4EF3-4F81-B4EF-ED9A8CD36E4E}"/>
              </a:ext>
            </a:extLst>
          </p:cNvPr>
          <p:cNvSpPr>
            <a:spLocks noGrp="1"/>
          </p:cNvSpPr>
          <p:nvPr>
            <p:ph idx="1"/>
          </p:nvPr>
        </p:nvSpPr>
        <p:spPr/>
        <p:txBody>
          <a:bodyPr/>
          <a:lstStyle/>
          <a:p>
            <a:pPr lvl="0"/>
            <a:r>
              <a:rPr lang="es-US" sz="3200" b="0" i="0" strike="noStrike" cap="none" spc="0" baseline="0" dirty="0">
                <a:solidFill>
                  <a:srgbClr val="004070"/>
                </a:solidFill>
                <a:effectLst/>
                <a:latin typeface="Arial"/>
                <a:ea typeface="Arial"/>
                <a:cs typeface="Arial"/>
              </a:rPr>
              <a:t>¿Qué importancia tienen para usted los enfoques que se describieron? ¿Qué le genera preocupación? </a:t>
            </a:r>
          </a:p>
          <a:p>
            <a:pPr lvl="0"/>
            <a:endParaRPr lang="en-US" sz="100" dirty="0">
              <a:solidFill>
                <a:schemeClr val="accent1">
                  <a:lumMod val="75000"/>
                </a:schemeClr>
              </a:solidFill>
            </a:endParaRPr>
          </a:p>
          <a:p>
            <a:pPr lvl="0"/>
            <a:r>
              <a:rPr lang="es-US" sz="3200" b="0" i="0" strike="noStrike" cap="none" spc="0" baseline="0" dirty="0">
                <a:solidFill>
                  <a:srgbClr val="004070"/>
                </a:solidFill>
                <a:effectLst/>
                <a:latin typeface="Arial"/>
                <a:ea typeface="Arial"/>
                <a:cs typeface="Arial"/>
              </a:rPr>
              <a:t>¿Qué impactos desproporcionados en las comunidades que enfrentan las mayores inequidades sanitarias debemos considerar al revisar estos enfoques?</a:t>
            </a:r>
          </a:p>
          <a:p>
            <a:pPr lvl="0"/>
            <a:endParaRPr lang="en-US" sz="100" dirty="0">
              <a:solidFill>
                <a:schemeClr val="accent1">
                  <a:lumMod val="75000"/>
                </a:schemeClr>
              </a:solidFill>
            </a:endParaRPr>
          </a:p>
          <a:p>
            <a:pPr lvl="0"/>
            <a:r>
              <a:rPr lang="es-US" sz="3200" b="0" i="0" strike="noStrike" cap="none" spc="0" baseline="0" dirty="0">
                <a:solidFill>
                  <a:srgbClr val="004070"/>
                </a:solidFill>
                <a:effectLst/>
                <a:latin typeface="Arial"/>
                <a:ea typeface="Arial"/>
                <a:cs typeface="Arial"/>
              </a:rPr>
              <a:t>¿Hay enseñanzas adquiridas u otras áreas de trabajo que podamos aprovechar para orientar nuestro enfoque de priorización?</a:t>
            </a:r>
          </a:p>
        </p:txBody>
      </p:sp>
      <p:sp>
        <p:nvSpPr>
          <p:cNvPr id="3" name="Title 2">
            <a:extLst>
              <a:ext uri="{FF2B5EF4-FFF2-40B4-BE49-F238E27FC236}">
                <a16:creationId xmlns:a16="http://schemas.microsoft.com/office/drawing/2014/main" id="{06E9170D-DEA0-428B-A165-F8EA6CFC8AE1}"/>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Preguntas para el debate</a:t>
            </a:r>
            <a:endParaRPr lang="en-US" dirty="0">
              <a:highlight>
                <a:srgbClr val="FFFF00"/>
              </a:highlight>
            </a:endParaRPr>
          </a:p>
        </p:txBody>
      </p:sp>
    </p:spTree>
    <p:extLst>
      <p:ext uri="{BB962C8B-B14F-4D97-AF65-F5344CB8AC3E}">
        <p14:creationId xmlns:p14="http://schemas.microsoft.com/office/powerpoint/2010/main" val="783830963"/>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5227E2-277D-482C-AA67-A283FEF8402D}"/>
              </a:ext>
            </a:extLst>
          </p:cNvPr>
          <p:cNvSpPr>
            <a:spLocks noGrp="1"/>
          </p:cNvSpPr>
          <p:nvPr>
            <p:ph type="body" sz="quarter" idx="11"/>
          </p:nvPr>
        </p:nvSpPr>
        <p:spPr>
          <a:xfrm>
            <a:off x="672606" y="2880360"/>
            <a:ext cx="10528300" cy="1097280"/>
          </a:xfrm>
        </p:spPr>
        <p:txBody>
          <a:bodyPr/>
          <a:lstStyle/>
          <a:p>
            <a:pPr algn="ctr"/>
            <a:r>
              <a:rPr lang="es-US" sz="4800" b="1" i="0" strike="noStrike" cap="none" spc="0" baseline="0" dirty="0">
                <a:solidFill>
                  <a:srgbClr val="004070"/>
                </a:solidFill>
                <a:effectLst/>
                <a:latin typeface="Arial"/>
                <a:ea typeface="Arial"/>
                <a:cs typeface="Arial"/>
              </a:rPr>
              <a:t>Reflexiones y próximos pasos</a:t>
            </a:r>
            <a:endParaRPr lang="en-US" dirty="0"/>
          </a:p>
        </p:txBody>
      </p:sp>
    </p:spTree>
    <p:extLst>
      <p:ext uri="{BB962C8B-B14F-4D97-AF65-F5344CB8AC3E}">
        <p14:creationId xmlns:p14="http://schemas.microsoft.com/office/powerpoint/2010/main" val="3458073335"/>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C1BC2B-D4BC-4A72-B03C-17F9519ACDE1}"/>
              </a:ext>
            </a:extLst>
          </p:cNvPr>
          <p:cNvSpPr>
            <a:spLocks noGrp="1"/>
          </p:cNvSpPr>
          <p:nvPr>
            <p:ph idx="1"/>
          </p:nvPr>
        </p:nvSpPr>
        <p:spPr/>
        <p:txBody>
          <a:bodyPr/>
          <a:lstStyle/>
          <a:p>
            <a:r>
              <a:rPr lang="es-US" sz="3200" b="0" i="0" strike="noStrike" cap="none" spc="0" baseline="0" dirty="0">
                <a:solidFill>
                  <a:srgbClr val="004070"/>
                </a:solidFill>
                <a:effectLst/>
                <a:latin typeface="Arial"/>
                <a:ea typeface="Arial"/>
                <a:cs typeface="Arial"/>
              </a:rPr>
              <a:t>Ruqaiijah Yearby</a:t>
            </a:r>
          </a:p>
          <a:p>
            <a:r>
              <a:rPr lang="es-US" sz="3200" b="0" i="0" strike="noStrike" cap="none" spc="0" baseline="0" dirty="0">
                <a:solidFill>
                  <a:srgbClr val="004070"/>
                </a:solidFill>
                <a:effectLst/>
                <a:latin typeface="Arial"/>
                <a:ea typeface="Arial"/>
                <a:cs typeface="Arial"/>
              </a:rPr>
              <a:t>Derick Du Vivier</a:t>
            </a:r>
          </a:p>
          <a:p>
            <a:r>
              <a:rPr lang="es-US" sz="3200" b="0" i="0" strike="noStrike" cap="none" spc="0" baseline="0" dirty="0">
                <a:solidFill>
                  <a:srgbClr val="004070"/>
                </a:solidFill>
                <a:effectLst/>
                <a:latin typeface="Arial"/>
                <a:ea typeface="Arial"/>
                <a:cs typeface="Arial"/>
              </a:rPr>
              <a:t>Expertos de la comunidad</a:t>
            </a:r>
          </a:p>
        </p:txBody>
      </p:sp>
      <p:sp>
        <p:nvSpPr>
          <p:cNvPr id="3" name="Title 2">
            <a:extLst>
              <a:ext uri="{FF2B5EF4-FFF2-40B4-BE49-F238E27FC236}">
                <a16:creationId xmlns:a16="http://schemas.microsoft.com/office/drawing/2014/main" id="{B0461CBE-3A22-4612-83A3-A8112D0FA516}"/>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Reflexiones</a:t>
            </a:r>
          </a:p>
        </p:txBody>
      </p:sp>
    </p:spTree>
    <p:extLst>
      <p:ext uri="{BB962C8B-B14F-4D97-AF65-F5344CB8AC3E}">
        <p14:creationId xmlns:p14="http://schemas.microsoft.com/office/powerpoint/2010/main" val="4087918084"/>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32EFFD-A04C-4C65-A615-C48FFF8106FD}"/>
              </a:ext>
            </a:extLst>
          </p:cNvPr>
          <p:cNvSpPr>
            <a:spLocks noGrp="1"/>
          </p:cNvSpPr>
          <p:nvPr>
            <p:ph idx="1"/>
          </p:nvPr>
        </p:nvSpPr>
        <p:spPr>
          <a:xfrm>
            <a:off x="609600" y="1383682"/>
            <a:ext cx="10972800" cy="4193913"/>
          </a:xfrm>
        </p:spPr>
        <p:txBody>
          <a:bodyPr/>
          <a:lstStyle/>
          <a:p>
            <a:r>
              <a:rPr lang="es-US" sz="2800" b="1" i="0" strike="noStrike" cap="none" spc="0" baseline="0" dirty="0">
                <a:solidFill>
                  <a:srgbClr val="004070"/>
                </a:solidFill>
                <a:effectLst/>
                <a:latin typeface="Arial"/>
                <a:ea typeface="Arial"/>
                <a:cs typeface="Arial"/>
              </a:rPr>
              <a:t>Subcomités</a:t>
            </a:r>
          </a:p>
          <a:p>
            <a:pPr marL="457200" indent="-457200">
              <a:buFont typeface="+mj-lt"/>
              <a:buAutoNum type="arabicPeriod"/>
            </a:pPr>
            <a:r>
              <a:rPr lang="es-US" sz="2400" b="0" i="0" strike="noStrike" cap="none" spc="0" baseline="0" dirty="0">
                <a:solidFill>
                  <a:srgbClr val="004070"/>
                </a:solidFill>
                <a:effectLst/>
                <a:latin typeface="Arial"/>
                <a:ea typeface="Arial"/>
                <a:cs typeface="Arial"/>
              </a:rPr>
              <a:t>En principio, planificar el lanzamiento en noviembre.</a:t>
            </a:r>
          </a:p>
          <a:p>
            <a:pPr marL="457200" indent="-457200">
              <a:buFont typeface="+mj-lt"/>
              <a:buAutoNum type="arabicPeriod"/>
            </a:pPr>
            <a:r>
              <a:rPr lang="es-US" sz="2400" b="0" i="0" strike="noStrike" cap="none" spc="0" baseline="0" dirty="0">
                <a:solidFill>
                  <a:srgbClr val="004070"/>
                </a:solidFill>
                <a:effectLst/>
                <a:latin typeface="Arial"/>
                <a:ea typeface="Arial"/>
                <a:cs typeface="Arial"/>
              </a:rPr>
              <a:t>Se centrará en: los enfoques y el equipo de priorización. </a:t>
            </a:r>
          </a:p>
          <a:p>
            <a:pPr marL="457200" indent="-457200">
              <a:buFont typeface="+mj-lt"/>
              <a:buAutoNum type="arabicPeriod"/>
            </a:pPr>
            <a:r>
              <a:rPr lang="es-US" sz="2400" b="0" i="0" strike="noStrike" cap="none" spc="0" baseline="0" dirty="0">
                <a:solidFill>
                  <a:srgbClr val="004070"/>
                </a:solidFill>
                <a:effectLst/>
                <a:latin typeface="Arial"/>
                <a:ea typeface="Arial"/>
                <a:cs typeface="Arial"/>
              </a:rPr>
              <a:t>Son opcionales y esperan tener una representación que refleje el comité.</a:t>
            </a:r>
          </a:p>
          <a:p>
            <a:pPr marL="457200" indent="-457200">
              <a:buFont typeface="+mj-lt"/>
              <a:buAutoNum type="arabicPeriod"/>
            </a:pPr>
            <a:r>
              <a:rPr lang="es-US" sz="2400" b="0" i="0" strike="noStrike" cap="none" spc="0" baseline="0" dirty="0">
                <a:solidFill>
                  <a:srgbClr val="004070"/>
                </a:solidFill>
                <a:effectLst/>
                <a:latin typeface="Arial"/>
                <a:ea typeface="Arial"/>
                <a:cs typeface="Arial"/>
              </a:rPr>
              <a:t>Serán responsables de profundizar en estos temas, posiblemente presentando información adicional a los miembros del comité, y desempeñar un papel en la elaboración de recomendaciones iniciales para compartir con un comité más amplio.</a:t>
            </a:r>
          </a:p>
          <a:p>
            <a:endParaRPr lang="en-US" sz="400" dirty="0">
              <a:solidFill>
                <a:schemeClr val="accent1">
                  <a:lumMod val="75000"/>
                </a:schemeClr>
              </a:solidFill>
            </a:endParaRPr>
          </a:p>
          <a:p>
            <a:r>
              <a:rPr lang="es-US" sz="2400" b="1" i="0" strike="noStrike" cap="none" spc="0" baseline="0" dirty="0">
                <a:solidFill>
                  <a:srgbClr val="004070"/>
                </a:solidFill>
                <a:effectLst/>
                <a:latin typeface="Arial"/>
                <a:ea typeface="Arial"/>
                <a:cs typeface="Arial"/>
              </a:rPr>
              <a:t>Comentario público</a:t>
            </a:r>
          </a:p>
          <a:p>
            <a:pPr marL="457200" indent="-457200">
              <a:buFont typeface="Wingdings" panose="05000000000000000000" pitchFamily="2" charset="2"/>
              <a:buChar char="Ø"/>
            </a:pPr>
            <a:r>
              <a:rPr lang="es-US" sz="2400" b="0" i="0" strike="noStrike" cap="none" spc="0" baseline="0" dirty="0">
                <a:solidFill>
                  <a:srgbClr val="004070"/>
                </a:solidFill>
                <a:effectLst/>
                <a:latin typeface="Arial"/>
                <a:ea typeface="Arial"/>
                <a:cs typeface="Arial"/>
              </a:rPr>
              <a:t>En el futuro, se incorporará un período de tiempo para comentarios públicos en nuestro programa.</a:t>
            </a:r>
          </a:p>
        </p:txBody>
      </p:sp>
      <p:sp>
        <p:nvSpPr>
          <p:cNvPr id="3" name="Title 2">
            <a:extLst>
              <a:ext uri="{FF2B5EF4-FFF2-40B4-BE49-F238E27FC236}">
                <a16:creationId xmlns:a16="http://schemas.microsoft.com/office/drawing/2014/main" id="{2EB16B9D-2DD7-4CCB-8AF9-9BE0A083455A}"/>
              </a:ext>
            </a:extLst>
          </p:cNvPr>
          <p:cNvSpPr>
            <a:spLocks noGrp="1"/>
          </p:cNvSpPr>
          <p:nvPr>
            <p:ph type="title"/>
          </p:nvPr>
        </p:nvSpPr>
        <p:spPr/>
        <p:txBody>
          <a:bodyPr/>
          <a:lstStyle/>
          <a:p>
            <a:r>
              <a:rPr lang="es-US" sz="3600" b="1" i="0" strike="noStrike" cap="none" spc="0" baseline="0" dirty="0">
                <a:solidFill>
                  <a:srgbClr val="005595"/>
                </a:solidFill>
                <a:effectLst/>
                <a:latin typeface="Arial"/>
                <a:ea typeface="Arial"/>
                <a:cs typeface="Arial"/>
              </a:rPr>
              <a:t>Trabajo por hacer</a:t>
            </a:r>
          </a:p>
        </p:txBody>
      </p:sp>
    </p:spTree>
    <p:extLst>
      <p:ext uri="{BB962C8B-B14F-4D97-AF65-F5344CB8AC3E}">
        <p14:creationId xmlns:p14="http://schemas.microsoft.com/office/powerpoint/2010/main" val="93633188"/>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433797"/>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A74EC0-8D63-45A3-B639-E010B76A7F31}"/>
              </a:ext>
            </a:extLst>
          </p:cNvPr>
          <p:cNvSpPr>
            <a:spLocks noGrp="1"/>
          </p:cNvSpPr>
          <p:nvPr>
            <p:ph idx="1"/>
          </p:nvPr>
        </p:nvSpPr>
        <p:spPr/>
        <p:txBody>
          <a:bodyPr/>
          <a:lstStyle/>
          <a:p>
            <a:r>
              <a:rPr lang="es-US" sz="2600" b="0" i="0" strike="noStrike" cap="none" spc="0" baseline="0" dirty="0">
                <a:solidFill>
                  <a:srgbClr val="004070"/>
                </a:solidFill>
                <a:effectLst/>
                <a:latin typeface="Arial"/>
                <a:ea typeface="Arial"/>
                <a:cs typeface="Arial"/>
              </a:rPr>
              <a:t>Enfoque actual para determinar la prioridad:</a:t>
            </a:r>
          </a:p>
          <a:p>
            <a:pPr marL="457200" indent="-457200">
              <a:buFont typeface="Arial" panose="020B0604020202020204" pitchFamily="34" charset="0"/>
              <a:buChar char="•"/>
            </a:pPr>
            <a:r>
              <a:rPr lang="es-US" sz="2600" b="1" i="0" strike="noStrike" cap="none" spc="0" baseline="0" dirty="0">
                <a:solidFill>
                  <a:srgbClr val="004070"/>
                </a:solidFill>
                <a:effectLst/>
                <a:latin typeface="Arial"/>
                <a:ea typeface="Arial"/>
                <a:cs typeface="Arial"/>
              </a:rPr>
              <a:t>Paso 1: determinar el </a:t>
            </a:r>
            <a:r>
              <a:rPr lang="es-US" sz="2600" b="1" i="0" u="sng" strike="noStrike" cap="none" spc="0" baseline="0" dirty="0">
                <a:solidFill>
                  <a:srgbClr val="004070"/>
                </a:solidFill>
                <a:effectLst/>
                <a:uFill>
                  <a:solidFill>
                    <a:srgbClr val="004070"/>
                  </a:solidFill>
                </a:uFill>
                <a:latin typeface="Arial"/>
                <a:ea typeface="Arial"/>
                <a:cs typeface="Arial"/>
              </a:rPr>
              <a:t>pronóstico de supervivencia hospitalaria</a:t>
            </a:r>
          </a:p>
          <a:p>
            <a:pPr marL="1257300" lvl="1" indent="-457200"/>
            <a:r>
              <a:rPr lang="es-US" sz="2600" b="0" i="0" strike="noStrike" cap="none" spc="0" baseline="0" dirty="0">
                <a:solidFill>
                  <a:srgbClr val="004070"/>
                </a:solidFill>
                <a:effectLst/>
                <a:latin typeface="Arial"/>
                <a:ea typeface="Arial"/>
                <a:cs typeface="Arial"/>
              </a:rPr>
              <a:t>Evalúe el grado de disfunción orgánica medido o informado por la herramienta de evaluación de fallo orgánico secuencial (Sequential Organ Failure Assessment, SOFA) o la herramienta SOFA modificada (modified SOFA, mSOFA). </a:t>
            </a:r>
          </a:p>
          <a:p>
            <a:pPr marL="1257300" lvl="1" indent="-457200"/>
            <a:r>
              <a:rPr lang="es-US" sz="2600" b="1" i="0" strike="noStrike" cap="none" spc="0" baseline="0" dirty="0">
                <a:solidFill>
                  <a:srgbClr val="004070"/>
                </a:solidFill>
                <a:effectLst/>
                <a:latin typeface="Arial"/>
                <a:ea typeface="Arial"/>
                <a:cs typeface="Arial"/>
              </a:rPr>
              <a:t>Ajuste la calificación</a:t>
            </a:r>
            <a:r>
              <a:rPr lang="es-US" sz="2600" b="0" i="0" strike="noStrike" cap="none" spc="0" baseline="0" dirty="0">
                <a:solidFill>
                  <a:srgbClr val="004070"/>
                </a:solidFill>
                <a:effectLst/>
                <a:latin typeface="Arial"/>
                <a:ea typeface="Arial"/>
                <a:cs typeface="Arial"/>
              </a:rPr>
              <a:t> para pacientes con enfermedad renal crónica.</a:t>
            </a:r>
          </a:p>
          <a:p>
            <a:pPr marL="1257300" lvl="1" indent="-457200"/>
            <a:r>
              <a:rPr lang="es-US" sz="2600" b="0" i="0" strike="noStrike" cap="none" spc="0" baseline="0" dirty="0">
                <a:solidFill>
                  <a:srgbClr val="004070"/>
                </a:solidFill>
                <a:effectLst/>
                <a:latin typeface="Arial"/>
                <a:ea typeface="Arial"/>
                <a:cs typeface="Arial"/>
              </a:rPr>
              <a:t>Evalúe la necesidad de </a:t>
            </a:r>
            <a:r>
              <a:rPr lang="es-US" sz="2600" b="1" i="0" strike="noStrike" cap="none" spc="0" baseline="0" dirty="0">
                <a:solidFill>
                  <a:srgbClr val="004070"/>
                </a:solidFill>
                <a:effectLst/>
                <a:latin typeface="Arial"/>
                <a:ea typeface="Arial"/>
                <a:cs typeface="Arial"/>
              </a:rPr>
              <a:t>modificaciones razonables para las personas con discapacidades subyacentes.</a:t>
            </a:r>
          </a:p>
        </p:txBody>
      </p:sp>
      <p:sp>
        <p:nvSpPr>
          <p:cNvPr id="3" name="Title 2">
            <a:extLst>
              <a:ext uri="{FF2B5EF4-FFF2-40B4-BE49-F238E27FC236}">
                <a16:creationId xmlns:a16="http://schemas.microsoft.com/office/drawing/2014/main" id="{DFD2CE01-C458-47D4-8A0F-6F8F7ACF10C6}"/>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Herramienta provisional de atención de crisis de Oregon</a:t>
            </a:r>
          </a:p>
        </p:txBody>
      </p:sp>
    </p:spTree>
    <p:extLst>
      <p:ext uri="{BB962C8B-B14F-4D97-AF65-F5344CB8AC3E}">
        <p14:creationId xmlns:p14="http://schemas.microsoft.com/office/powerpoint/2010/main" val="262556314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A74EC0-8D63-45A3-B639-E010B76A7F31}"/>
              </a:ext>
            </a:extLst>
          </p:cNvPr>
          <p:cNvSpPr>
            <a:spLocks noGrp="1"/>
          </p:cNvSpPr>
          <p:nvPr>
            <p:ph idx="1"/>
          </p:nvPr>
        </p:nvSpPr>
        <p:spPr/>
        <p:txBody>
          <a:bodyPr/>
          <a:lstStyle/>
          <a:p>
            <a:pPr marL="457200" indent="-457200">
              <a:buFont typeface="Arial" panose="020B0604020202020204" pitchFamily="34" charset="0"/>
              <a:buChar char="•"/>
            </a:pPr>
            <a:r>
              <a:rPr lang="es-US" sz="2600" b="0" i="0" strike="noStrike" cap="none" spc="0" baseline="0" dirty="0">
                <a:solidFill>
                  <a:srgbClr val="004070"/>
                </a:solidFill>
                <a:effectLst/>
                <a:latin typeface="Arial"/>
                <a:ea typeface="Arial"/>
                <a:cs typeface="Arial"/>
              </a:rPr>
              <a:t>Paso 2: asignar una calificación de prioridad basado en el pronóstico de supervivencia hospitalaria con ajustes en el paso 1</a:t>
            </a:r>
            <a:endParaRPr lang="en-US" sz="2600" b="1" dirty="0">
              <a:solidFill>
                <a:schemeClr val="accent1">
                  <a:lumMod val="75000"/>
                </a:schemeClr>
              </a:solidFill>
            </a:endParaRPr>
          </a:p>
          <a:p>
            <a:pPr marL="1257300" lvl="1" indent="-457200"/>
            <a:r>
              <a:rPr lang="es-US" sz="2600" b="0" i="0" strike="noStrike" cap="none" spc="0" baseline="0" dirty="0">
                <a:solidFill>
                  <a:srgbClr val="004070"/>
                </a:solidFill>
                <a:effectLst/>
                <a:latin typeface="Arial"/>
                <a:ea typeface="Arial"/>
                <a:cs typeface="Arial"/>
              </a:rPr>
              <a:t>Realice una PAUSA y revise la calificación para determinar la coherencia clínica y los posibles sesgos.</a:t>
            </a:r>
          </a:p>
          <a:p>
            <a:pPr marL="1257300" lvl="1" indent="-457200"/>
            <a:r>
              <a:rPr lang="es-US" sz="2600" b="0" i="0" strike="noStrike" cap="none" spc="0" baseline="0" dirty="0">
                <a:solidFill>
                  <a:srgbClr val="004070"/>
                </a:solidFill>
                <a:effectLst/>
                <a:latin typeface="Arial"/>
                <a:ea typeface="Arial"/>
                <a:cs typeface="Arial"/>
              </a:rPr>
              <a:t>Es posible que sea necesario el juicio clínico si parte de la información necesaria para la calificación no está disponible.</a:t>
            </a:r>
          </a:p>
          <a:p>
            <a:pPr marL="1257300" lvl="1" indent="-457200"/>
            <a:r>
              <a:rPr lang="es-US" sz="2600" b="0" i="0" strike="noStrike" cap="none" spc="0" baseline="0" dirty="0">
                <a:solidFill>
                  <a:srgbClr val="004070"/>
                </a:solidFill>
                <a:effectLst/>
                <a:latin typeface="Arial"/>
                <a:ea typeface="Arial"/>
                <a:cs typeface="Arial"/>
              </a:rPr>
              <a:t>Considere los signos clínicos que indican que el paciente se encuentra en la fase de muerte definitiva.</a:t>
            </a:r>
          </a:p>
          <a:p>
            <a:pPr marL="1257300" lvl="1" indent="-457200"/>
            <a:r>
              <a:rPr lang="es-US" sz="2600" b="0" i="0" strike="noStrike" cap="none" spc="0" baseline="0" dirty="0">
                <a:solidFill>
                  <a:srgbClr val="004070"/>
                </a:solidFill>
                <a:effectLst/>
                <a:latin typeface="Arial"/>
                <a:ea typeface="Arial"/>
                <a:cs typeface="Arial"/>
              </a:rPr>
              <a:t>Si es necesario, realice ajustes por inconsistencias con el estado clínico.</a:t>
            </a:r>
          </a:p>
        </p:txBody>
      </p:sp>
      <p:sp>
        <p:nvSpPr>
          <p:cNvPr id="3" name="Title 2">
            <a:extLst>
              <a:ext uri="{FF2B5EF4-FFF2-40B4-BE49-F238E27FC236}">
                <a16:creationId xmlns:a16="http://schemas.microsoft.com/office/drawing/2014/main" id="{DFD2CE01-C458-47D4-8A0F-6F8F7ACF10C6}"/>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Herramienta provisional de atención de crisis de Oregon (continuación)</a:t>
            </a:r>
          </a:p>
        </p:txBody>
      </p:sp>
    </p:spTree>
    <p:extLst>
      <p:ext uri="{BB962C8B-B14F-4D97-AF65-F5344CB8AC3E}">
        <p14:creationId xmlns:p14="http://schemas.microsoft.com/office/powerpoint/2010/main" val="384681657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8A694-2947-1C96-9940-CA581CF7DAC7}"/>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Pregunta de apertura</a:t>
            </a:r>
          </a:p>
        </p:txBody>
      </p:sp>
      <p:sp>
        <p:nvSpPr>
          <p:cNvPr id="3" name="Content Placeholder 2">
            <a:extLst>
              <a:ext uri="{FF2B5EF4-FFF2-40B4-BE49-F238E27FC236}">
                <a16:creationId xmlns:a16="http://schemas.microsoft.com/office/drawing/2014/main" id="{63EF9C24-AFB5-21DA-F423-A20299E539DC}"/>
              </a:ext>
            </a:extLst>
          </p:cNvPr>
          <p:cNvSpPr>
            <a:spLocks noGrp="1"/>
          </p:cNvSpPr>
          <p:nvPr>
            <p:ph idx="1"/>
          </p:nvPr>
        </p:nvSpPr>
        <p:spPr/>
        <p:txBody>
          <a:bodyPr/>
          <a:lstStyle/>
          <a:p>
            <a:pPr algn="ctr"/>
            <a:r>
              <a:rPr lang="es-US" sz="3600" b="0" i="0" strike="noStrike" cap="none" spc="0" baseline="0" dirty="0">
                <a:solidFill>
                  <a:srgbClr val="005595"/>
                </a:solidFill>
                <a:effectLst/>
                <a:latin typeface="Arial"/>
                <a:ea typeface="Arial"/>
                <a:cs typeface="Arial"/>
              </a:rPr>
              <a:t>¿Cuál es su actividad favorita de otoño?</a:t>
            </a:r>
          </a:p>
        </p:txBody>
      </p:sp>
      <p:sp>
        <p:nvSpPr>
          <p:cNvPr id="5" name="Slide Number Placeholder 4">
            <a:extLst>
              <a:ext uri="{FF2B5EF4-FFF2-40B4-BE49-F238E27FC236}">
                <a16:creationId xmlns:a16="http://schemas.microsoft.com/office/drawing/2014/main" id="{23B9F6C2-B527-58CC-CEBB-0B583A998DC5}"/>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0" i="0" kern="120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C637EB-EEC7-AF40-8EF8-37DD0D01769C}" type="slidenum">
              <a:rPr lang="en-US" smtClean="0"/>
              <a:t>5</a:t>
            </a:fld>
            <a:endParaRPr lang="en-US" dirty="0"/>
          </a:p>
        </p:txBody>
      </p:sp>
    </p:spTree>
    <p:extLst>
      <p:ext uri="{BB962C8B-B14F-4D97-AF65-F5344CB8AC3E}">
        <p14:creationId xmlns:p14="http://schemas.microsoft.com/office/powerpoint/2010/main" val="4122578811"/>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A74EC0-8D63-45A3-B639-E010B76A7F31}"/>
              </a:ext>
            </a:extLst>
          </p:cNvPr>
          <p:cNvSpPr>
            <a:spLocks noGrp="1"/>
          </p:cNvSpPr>
          <p:nvPr>
            <p:ph idx="1"/>
          </p:nvPr>
        </p:nvSpPr>
        <p:spPr/>
        <p:txBody>
          <a:bodyPr/>
          <a:lstStyle/>
          <a:p>
            <a:pPr marL="457200" indent="-457200">
              <a:buFont typeface="Arial" panose="020B0604020202020204" pitchFamily="34" charset="0"/>
              <a:buChar char="•"/>
            </a:pPr>
            <a:r>
              <a:rPr lang="es-US" sz="2800" b="0" i="0" strike="noStrike" cap="none" spc="0" baseline="0" dirty="0">
                <a:solidFill>
                  <a:srgbClr val="004070"/>
                </a:solidFill>
                <a:effectLst/>
                <a:latin typeface="Arial"/>
                <a:ea typeface="Arial"/>
                <a:cs typeface="Arial"/>
              </a:rPr>
              <a:t>Paso 3: Confirmar y comunicar la calificación de prioridad. Los pacientes con los puntos más bajos recibirán la máxima prioridad para recibir recursos de cuidados críticos.</a:t>
            </a:r>
          </a:p>
          <a:p>
            <a:endParaRPr lang="en-US" sz="400" dirty="0">
              <a:solidFill>
                <a:schemeClr val="accent1">
                  <a:lumMod val="75000"/>
                </a:schemeClr>
              </a:solidFill>
            </a:endParaRPr>
          </a:p>
          <a:p>
            <a:pPr marL="457200" indent="-457200">
              <a:buFont typeface="Arial" panose="020B0604020202020204" pitchFamily="34" charset="0"/>
              <a:buChar char="•"/>
            </a:pPr>
            <a:r>
              <a:rPr lang="es-US" sz="2800" b="0" i="0" strike="noStrike" cap="none" spc="0" baseline="0" dirty="0">
                <a:solidFill>
                  <a:srgbClr val="004070"/>
                </a:solidFill>
                <a:effectLst/>
                <a:latin typeface="Arial"/>
                <a:ea typeface="Arial"/>
                <a:cs typeface="Arial"/>
              </a:rPr>
              <a:t>Paso 4: Si un paciente cumple con los criterios de admisión a la UCI pero recibe una prioridad más baja debido a los escasos recursos, el paciente será incluido en una lista de espera de la UCI y será admitido en el piso para recibir atención continua. A medida que los recursos estén disponibles, se volverá a evaluar su situación clínica y se volverá a clasificar su priorización según los criterios descritos en los pasos 1 a 3.</a:t>
            </a:r>
          </a:p>
        </p:txBody>
      </p:sp>
      <p:sp>
        <p:nvSpPr>
          <p:cNvPr id="3" name="Title 2">
            <a:extLst>
              <a:ext uri="{FF2B5EF4-FFF2-40B4-BE49-F238E27FC236}">
                <a16:creationId xmlns:a16="http://schemas.microsoft.com/office/drawing/2014/main" id="{DFD2CE01-C458-47D4-8A0F-6F8F7ACF10C6}"/>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Herramienta provisional de atención de crisis de Oregon (continuación n.° 2)</a:t>
            </a:r>
          </a:p>
        </p:txBody>
      </p:sp>
    </p:spTree>
    <p:extLst>
      <p:ext uri="{BB962C8B-B14F-4D97-AF65-F5344CB8AC3E}">
        <p14:creationId xmlns:p14="http://schemas.microsoft.com/office/powerpoint/2010/main" val="3032907775"/>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A74EC0-8D63-45A3-B639-E010B76A7F31}"/>
              </a:ext>
            </a:extLst>
          </p:cNvPr>
          <p:cNvSpPr>
            <a:spLocks noGrp="1"/>
          </p:cNvSpPr>
          <p:nvPr>
            <p:ph idx="1"/>
          </p:nvPr>
        </p:nvSpPr>
        <p:spPr/>
        <p:txBody>
          <a:bodyPr/>
          <a:lstStyle/>
          <a:p>
            <a:r>
              <a:rPr lang="es-US" sz="2800" b="0" i="0" strike="noStrike" cap="none" spc="0" baseline="0" dirty="0">
                <a:solidFill>
                  <a:srgbClr val="004070"/>
                </a:solidFill>
                <a:effectLst/>
                <a:latin typeface="Arial"/>
                <a:ea typeface="Arial"/>
                <a:cs typeface="Arial"/>
              </a:rPr>
              <a:t>En el caso de que dos o más pacientes con la misma calificación de prioridad necesiten recursos limitados, utilice el siguiente proceso de resolución de igualdad de prioridad (es decir, desempate):</a:t>
            </a:r>
          </a:p>
          <a:p>
            <a:pPr marL="457200" indent="-457200">
              <a:buFont typeface="Arial" panose="020B0604020202020204" pitchFamily="34" charset="0"/>
              <a:buChar char="•"/>
            </a:pPr>
            <a:r>
              <a:rPr lang="es-US" sz="2800" b="0" i="0" strike="noStrike" cap="none" spc="0" baseline="0" dirty="0">
                <a:solidFill>
                  <a:srgbClr val="004070"/>
                </a:solidFill>
                <a:effectLst/>
                <a:latin typeface="Arial"/>
                <a:ea typeface="Arial"/>
                <a:cs typeface="Arial"/>
              </a:rPr>
              <a:t>Si uno de los pacientes con una calificación de prioridad igual ya está recibiendo el recurso, el recurso debe permanecer con el paciente siempre que el paciente no esté empeorando clínicamente.</a:t>
            </a:r>
          </a:p>
          <a:p>
            <a:pPr marL="457200" indent="-457200">
              <a:buFont typeface="Arial" panose="020B0604020202020204" pitchFamily="34" charset="0"/>
              <a:buChar char="•"/>
            </a:pPr>
            <a:r>
              <a:rPr lang="es-US" sz="2800" b="0" i="0" strike="noStrike" cap="none" spc="0" baseline="0" dirty="0">
                <a:solidFill>
                  <a:srgbClr val="004070"/>
                </a:solidFill>
                <a:effectLst/>
                <a:latin typeface="Arial"/>
                <a:ea typeface="Arial"/>
                <a:cs typeface="Arial"/>
              </a:rPr>
              <a:t>En otros casos, la asignación debe realizarse de forma aleatoria con una herramienta válida.</a:t>
            </a:r>
          </a:p>
        </p:txBody>
      </p:sp>
      <p:sp>
        <p:nvSpPr>
          <p:cNvPr id="3" name="Title 2">
            <a:extLst>
              <a:ext uri="{FF2B5EF4-FFF2-40B4-BE49-F238E27FC236}">
                <a16:creationId xmlns:a16="http://schemas.microsoft.com/office/drawing/2014/main" id="{DFD2CE01-C458-47D4-8A0F-6F8F7ACF10C6}"/>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Proceso de resolución de igualdad de prioridad</a:t>
            </a:r>
          </a:p>
        </p:txBody>
      </p:sp>
    </p:spTree>
    <p:extLst>
      <p:ext uri="{BB962C8B-B14F-4D97-AF65-F5344CB8AC3E}">
        <p14:creationId xmlns:p14="http://schemas.microsoft.com/office/powerpoint/2010/main" val="173999565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1884AA-A578-457D-978B-4131E190C1A9}"/>
              </a:ext>
            </a:extLst>
          </p:cNvPr>
          <p:cNvSpPr>
            <a:spLocks noGrp="1"/>
          </p:cNvSpPr>
          <p:nvPr>
            <p:ph idx="1"/>
          </p:nvPr>
        </p:nvSpPr>
        <p:spPr/>
        <p:txBody>
          <a:bodyPr/>
          <a:lstStyle/>
          <a:p>
            <a:r>
              <a:rPr lang="es-US" sz="3200" b="0" i="0" strike="noStrike" cap="none" spc="0" baseline="0" dirty="0">
                <a:solidFill>
                  <a:srgbClr val="004070"/>
                </a:solidFill>
                <a:effectLst/>
                <a:latin typeface="Arial"/>
                <a:ea typeface="Arial"/>
                <a:cs typeface="Arial"/>
              </a:rPr>
              <a:t>Reunión de septiembre: </a:t>
            </a:r>
          </a:p>
          <a:p>
            <a:r>
              <a:rPr lang="es-US" sz="3200" b="0" i="0" strike="noStrike" cap="none" spc="0" baseline="0" dirty="0">
                <a:solidFill>
                  <a:srgbClr val="004070"/>
                </a:solidFill>
                <a:effectLst/>
                <a:latin typeface="Arial"/>
                <a:ea typeface="Arial"/>
                <a:cs typeface="Arial"/>
              </a:rPr>
              <a:t>Conocer la importancia de la justicia sanitaria en la atención en casos de crisis a través de tres perspectivas diferentes: salud pública, atención médica y sistemas comunitarios.</a:t>
            </a:r>
          </a:p>
          <a:p>
            <a:endParaRPr lang="en-US" sz="3200" dirty="0"/>
          </a:p>
          <a:p>
            <a:pPr marL="342900" indent="-342900">
              <a:buFont typeface="Arial" panose="020B0604020202020204" pitchFamily="34" charset="0"/>
              <a:buChar char="•"/>
            </a:pPr>
            <a:endParaRPr lang="en-US" dirty="0"/>
          </a:p>
        </p:txBody>
      </p:sp>
      <p:sp>
        <p:nvSpPr>
          <p:cNvPr id="3" name="Title 2">
            <a:extLst>
              <a:ext uri="{FF2B5EF4-FFF2-40B4-BE49-F238E27FC236}">
                <a16:creationId xmlns:a16="http://schemas.microsoft.com/office/drawing/2014/main" id="{81AB1C4F-1976-4BF4-BB58-41080A582CD8}"/>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Reflexiones: reunión de septiembre</a:t>
            </a:r>
          </a:p>
        </p:txBody>
      </p:sp>
    </p:spTree>
    <p:extLst>
      <p:ext uri="{BB962C8B-B14F-4D97-AF65-F5344CB8AC3E}">
        <p14:creationId xmlns:p14="http://schemas.microsoft.com/office/powerpoint/2010/main" val="14722702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A9F764-3A3B-42A7-B076-5F66A36DECF9}"/>
              </a:ext>
            </a:extLst>
          </p:cNvPr>
          <p:cNvSpPr>
            <a:spLocks noGrp="1"/>
          </p:cNvSpPr>
          <p:nvPr>
            <p:ph idx="1"/>
          </p:nvPr>
        </p:nvSpPr>
        <p:spPr/>
        <p:txBody>
          <a:bodyPr/>
          <a:lstStyle/>
          <a:p>
            <a:r>
              <a:rPr lang="es-US" sz="2800" b="0" i="0" strike="noStrike" cap="none" spc="0" baseline="0" dirty="0">
                <a:solidFill>
                  <a:srgbClr val="004070"/>
                </a:solidFill>
                <a:effectLst/>
                <a:latin typeface="Arial"/>
                <a:ea typeface="Arial"/>
                <a:cs typeface="Arial"/>
              </a:rPr>
              <a:t>“Este problema no es exclusivo de la medicina. El sistema de justicia penal, por ejemplo, utiliza herramientas de predicción de reincidencias para guiar las decisiones sobre los montos de las fianzas y las sentencias de prisión. La herramienta Administración de Perfiles de Criminales para Sanciones Alternativas (Correctional Offender Management Profiling for Alternative Sanctions, COMPAS) si bien no utiliza la raza per se, usa muchos factores que se correlacionan con la raza y arroja puntajes de riesgo más altos para los acusados negros. </a:t>
            </a:r>
          </a:p>
          <a:p>
            <a:endParaRPr lang="en-US" sz="1100" dirty="0">
              <a:latin typeface="Arial Narrow" panose="020B0606020202030204" pitchFamily="34" charset="0"/>
            </a:endParaRPr>
          </a:p>
          <a:p>
            <a:pPr defTabSz="457200"/>
            <a:r>
              <a:rPr lang="es-US" b="0" i="0" strike="noStrike" cap="none" spc="0" baseline="0" dirty="0">
                <a:solidFill>
                  <a:srgbClr val="646464"/>
                </a:solidFill>
                <a:effectLst/>
                <a:latin typeface="Arial Narrow"/>
                <a:ea typeface="Arial Narrow"/>
                <a:cs typeface="Arial Narrow"/>
              </a:rPr>
              <a:t>Vyas DA, Eisenstein LG, Jones DS. Oculto a simple vista, reconsideración del uso de la corrección racial en los algoritmos clínicos. N Engl J Med. 2020; 383: 875-882. </a:t>
            </a:r>
          </a:p>
        </p:txBody>
      </p:sp>
      <p:sp>
        <p:nvSpPr>
          <p:cNvPr id="3" name="Title 2">
            <a:extLst>
              <a:ext uri="{FF2B5EF4-FFF2-40B4-BE49-F238E27FC236}">
                <a16:creationId xmlns:a16="http://schemas.microsoft.com/office/drawing/2014/main" id="{3E0AB926-73D7-4EA1-8EC8-20358AC71850}"/>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Herramientas de predicción e inequidades sanitarias</a:t>
            </a:r>
          </a:p>
        </p:txBody>
      </p:sp>
    </p:spTree>
    <p:extLst>
      <p:ext uri="{BB962C8B-B14F-4D97-AF65-F5344CB8AC3E}">
        <p14:creationId xmlns:p14="http://schemas.microsoft.com/office/powerpoint/2010/main" val="22088365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0C366A-8C38-4B0B-9C1E-2F19BDCE8D77}"/>
              </a:ext>
            </a:extLst>
          </p:cNvPr>
          <p:cNvSpPr>
            <a:spLocks noGrp="1"/>
          </p:cNvSpPr>
          <p:nvPr>
            <p:ph idx="1"/>
          </p:nvPr>
        </p:nvSpPr>
        <p:spPr/>
        <p:txBody>
          <a:bodyPr/>
          <a:lstStyle/>
          <a:p>
            <a:r>
              <a:rPr lang="es-US" sz="2800" b="0" i="0" strike="noStrike" cap="none" spc="0" baseline="0" dirty="0">
                <a:solidFill>
                  <a:srgbClr val="004070"/>
                </a:solidFill>
                <a:effectLst/>
                <a:latin typeface="Arial"/>
                <a:ea typeface="Arial"/>
                <a:cs typeface="Arial"/>
              </a:rPr>
              <a:t>“Los creadores de la herramienta explicaron que su diseño simplemente reflejaba datos empíricos. Pero si los datos subyacentes reflejan estructuras sociales racistas, entonces su uso en herramientas predictivas consolida el racismo en la práctica y la política. </a:t>
            </a:r>
            <a:r>
              <a:rPr lang="es-US" sz="2800" b="1" i="0" strike="noStrike" cap="none" spc="0" baseline="0" dirty="0">
                <a:solidFill>
                  <a:srgbClr val="004070"/>
                </a:solidFill>
                <a:effectLst/>
                <a:latin typeface="Arial"/>
                <a:ea typeface="Arial"/>
                <a:cs typeface="Arial"/>
              </a:rPr>
              <a:t>Cuando estas herramientas influyen en las decisiones de alto impacto, ya sea en una clínica o en una sala del tribunal, propagan la inequidad en nuestro futuro”.</a:t>
            </a:r>
          </a:p>
          <a:p>
            <a:endParaRPr lang="en-US" sz="2000" dirty="0">
              <a:solidFill>
                <a:schemeClr val="accent1">
                  <a:lumMod val="75000"/>
                </a:schemeClr>
              </a:solidFill>
            </a:endParaRPr>
          </a:p>
          <a:p>
            <a:pPr defTabSz="457200"/>
            <a:r>
              <a:rPr lang="es-US" b="0" i="0" strike="noStrike" cap="none" spc="0" baseline="0" dirty="0">
                <a:solidFill>
                  <a:srgbClr val="646464"/>
                </a:solidFill>
                <a:effectLst/>
                <a:latin typeface="Arial Narrow"/>
                <a:ea typeface="Arial Narrow"/>
                <a:cs typeface="Arial Narrow"/>
              </a:rPr>
              <a:t>Vyas DA, Eisenstein LG, Jones DS. Oculto a simple vista, reconsideración del uso de la corrección racial en los algoritmos clínicos. N Engl J Med. 2020; 383: 875-882. </a:t>
            </a:r>
          </a:p>
          <a:p>
            <a:endParaRPr lang="en-US" sz="3200" dirty="0">
              <a:solidFill>
                <a:schemeClr val="accent1">
                  <a:lumMod val="75000"/>
                </a:schemeClr>
              </a:solidFill>
            </a:endParaRPr>
          </a:p>
          <a:p>
            <a:endParaRPr lang="en-US" dirty="0"/>
          </a:p>
          <a:p>
            <a:endParaRPr lang="en-US" dirty="0"/>
          </a:p>
        </p:txBody>
      </p:sp>
      <p:sp>
        <p:nvSpPr>
          <p:cNvPr id="3" name="Title 2">
            <a:extLst>
              <a:ext uri="{FF2B5EF4-FFF2-40B4-BE49-F238E27FC236}">
                <a16:creationId xmlns:a16="http://schemas.microsoft.com/office/drawing/2014/main" id="{ACAA1FA2-51A4-4753-940E-3AB243C1B82C}"/>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Herramientas de predicción (continuación)</a:t>
            </a:r>
          </a:p>
        </p:txBody>
      </p:sp>
    </p:spTree>
    <p:extLst>
      <p:ext uri="{BB962C8B-B14F-4D97-AF65-F5344CB8AC3E}">
        <p14:creationId xmlns:p14="http://schemas.microsoft.com/office/powerpoint/2010/main" val="171963275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A61D63-4A8E-4A4A-A977-3B558F01BB87}"/>
              </a:ext>
            </a:extLst>
          </p:cNvPr>
          <p:cNvSpPr>
            <a:spLocks noGrp="1"/>
          </p:cNvSpPr>
          <p:nvPr>
            <p:ph idx="1"/>
          </p:nvPr>
        </p:nvSpPr>
        <p:spPr/>
        <p:txBody>
          <a:bodyPr/>
          <a:lstStyle/>
          <a:p>
            <a:pPr marL="514350" indent="-514350">
              <a:buFont typeface="+mj-lt"/>
              <a:buAutoNum type="arabicPeriod"/>
            </a:pPr>
            <a:r>
              <a:rPr lang="es-US" sz="3200" b="0" i="0" strike="noStrike" cap="none" spc="0" baseline="0" dirty="0">
                <a:solidFill>
                  <a:srgbClr val="004070"/>
                </a:solidFill>
                <a:effectLst/>
                <a:latin typeface="Arial"/>
                <a:ea typeface="Arial"/>
                <a:cs typeface="Arial"/>
              </a:rPr>
              <a:t>Comparta sus reflexiones sobre la reunión de septiembre</a:t>
            </a:r>
          </a:p>
          <a:p>
            <a:pPr marL="514350" indent="-514350">
              <a:buFont typeface="+mj-lt"/>
              <a:buAutoNum type="arabicPeriod"/>
            </a:pPr>
            <a:r>
              <a:rPr lang="es-US" sz="3200" b="0" i="0" strike="noStrike" cap="none" spc="0" baseline="0" dirty="0">
                <a:solidFill>
                  <a:srgbClr val="004070"/>
                </a:solidFill>
                <a:effectLst/>
                <a:latin typeface="Arial"/>
                <a:ea typeface="Arial"/>
                <a:cs typeface="Arial"/>
              </a:rPr>
              <a:t>¿Cómo centramos esta información a medida que avanzamos en nuestro trabajo para actualizar las pautas de atención en caso de crisis?</a:t>
            </a:r>
          </a:p>
        </p:txBody>
      </p:sp>
      <p:sp>
        <p:nvSpPr>
          <p:cNvPr id="3" name="Title 2">
            <a:extLst>
              <a:ext uri="{FF2B5EF4-FFF2-40B4-BE49-F238E27FC236}">
                <a16:creationId xmlns:a16="http://schemas.microsoft.com/office/drawing/2014/main" id="{3ED4C63A-59AC-419C-89C3-BB9D5DC119F3}"/>
              </a:ext>
            </a:extLst>
          </p:cNvPr>
          <p:cNvSpPr>
            <a:spLocks noGrp="1"/>
          </p:cNvSpPr>
          <p:nvPr>
            <p:ph type="title"/>
          </p:nvPr>
        </p:nvSpPr>
        <p:spPr/>
        <p:txBody>
          <a:bodyPr/>
          <a:lstStyle/>
          <a:p>
            <a:r>
              <a:rPr lang="es-US" sz="3600" b="1" i="0" strike="noStrike" cap="none" spc="0" baseline="0" dirty="0">
                <a:solidFill>
                  <a:srgbClr val="004070"/>
                </a:solidFill>
                <a:effectLst/>
                <a:latin typeface="Arial"/>
                <a:ea typeface="Arial"/>
                <a:cs typeface="Arial"/>
              </a:rPr>
              <a:t>Participación en parejas</a:t>
            </a:r>
            <a:endParaRPr lang="en-US" dirty="0">
              <a:solidFill>
                <a:schemeClr val="accent1">
                  <a:lumMod val="75000"/>
                </a:schemeClr>
              </a:solidFill>
              <a:highlight>
                <a:srgbClr val="FFFF00"/>
              </a:highlight>
            </a:endParaRPr>
          </a:p>
        </p:txBody>
      </p:sp>
    </p:spTree>
    <p:extLst>
      <p:ext uri="{BB962C8B-B14F-4D97-AF65-F5344CB8AC3E}">
        <p14:creationId xmlns:p14="http://schemas.microsoft.com/office/powerpoint/2010/main" val="2172143518"/>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1.10.31"/>
  <p:tag name="AS_TITLE" val="Aspose.Slides for Java"/>
  <p:tag name="AS_VERSION" val="21.10"/>
</p:tagLst>
</file>

<file path=ppt/theme/theme1.xml><?xml version="1.0" encoding="utf-8"?>
<a:theme xmlns:a="http://schemas.openxmlformats.org/drawingml/2006/main" name="HPA PPT">
  <a:themeElements>
    <a:clrScheme name="HPA PPT">
      <a:dk1>
        <a:srgbClr val="646464"/>
      </a:dk1>
      <a:lt1>
        <a:srgbClr val="FFFFFF"/>
      </a:lt1>
      <a:dk2>
        <a:srgbClr val="1E194D"/>
      </a:dk2>
      <a:lt2>
        <a:srgbClr val="FFFFFF"/>
      </a:lt2>
      <a:accent1>
        <a:srgbClr val="005595"/>
      </a:accent1>
      <a:accent2>
        <a:srgbClr val="EC8902"/>
      </a:accent2>
      <a:accent3>
        <a:srgbClr val="7DA830"/>
      </a:accent3>
      <a:accent4>
        <a:srgbClr val="0088B8"/>
      </a:accent4>
      <a:accent5>
        <a:srgbClr val="536D60"/>
      </a:accent5>
      <a:accent6>
        <a:srgbClr val="A01C3F"/>
      </a:accent6>
      <a:hlink>
        <a:srgbClr val="0088B8"/>
      </a:hlink>
      <a:folHlink>
        <a:srgbClr val="536D60"/>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285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dirty="0">
            <a:latin typeface="Arial Narrow" panose="020B0606020202030204" pitchFamily="34" charset="0"/>
          </a:defRPr>
        </a:defPPr>
      </a:lstStyle>
    </a:txDef>
  </a:objectDefaults>
  <a:extraClrSchemeLst/>
  <a:extLst>
    <a:ext uri="{05A4C25C-085E-4340-85A3-A5531E510DB2}">
      <thm15:themeFamily xmlns:thm15="http://schemas.microsoft.com/office/thememl/2012/main" name="OHA-HPA PPT TEMPLATE widescreen_02 2022" id="{BDE6F339-391E-4A52-98C9-330BE991DF46}" vid="{5970449B-43BC-4F5C-8B37-A86B50DF81B0}"/>
    </a:ext>
  </a:extLst>
</a:theme>
</file>

<file path=ppt/theme/theme2.xml><?xml version="1.0" encoding="utf-8"?>
<a:theme xmlns:a="http://schemas.openxmlformats.org/drawingml/2006/main" name="Office Theme">
  <a:themeElements>
    <a:clrScheme name="HPA Color Theme">
      <a:dk1>
        <a:srgbClr val="646464"/>
      </a:dk1>
      <a:lt1>
        <a:srgbClr val="FFFFFF"/>
      </a:lt1>
      <a:dk2>
        <a:srgbClr val="1E194D"/>
      </a:dk2>
      <a:lt2>
        <a:srgbClr val="FFFFFF"/>
      </a:lt2>
      <a:accent1>
        <a:srgbClr val="005595"/>
      </a:accent1>
      <a:accent2>
        <a:srgbClr val="EC8902"/>
      </a:accent2>
      <a:accent3>
        <a:srgbClr val="7DA830"/>
      </a:accent3>
      <a:accent4>
        <a:srgbClr val="0088B8"/>
      </a:accent4>
      <a:accent5>
        <a:srgbClr val="536D60"/>
      </a:accent5>
      <a:accent6>
        <a:srgbClr val="A01C3F"/>
      </a:accent6>
      <a:hlink>
        <a:srgbClr val="0088B8"/>
      </a:hlink>
      <a:folHlink>
        <a:srgbClr val="536D60"/>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ACategory xmlns="59da1016-2a1b-4f8a-9768-d7a4932f6f16" xsi:nil="true"/>
    <Meta_x0020_Keywords xmlns="b4817596-04ca-43a7-941c-57fdc3f11b77" xsi:nil="true"/>
    <Language xmlns="b4817596-04ca-43a7-941c-57fdc3f11b77">Spanish</Language>
    <Meta_x0020_Description xmlns="b4817596-04ca-43a7-941c-57fdc3f11b77" xsi:nil="true"/>
    <DocumentExpirationDate xmlns="59da1016-2a1b-4f8a-9768-d7a4932f6f16" xsi:nil="true"/>
    <IATopic xmlns="59da1016-2a1b-4f8a-9768-d7a4932f6f16" xsi:nil="true"/>
    <Position xmlns="b4817596-04ca-43a7-941c-57fdc3f11b77" xsi:nil="true"/>
    <IASubtopic xmlns="59da1016-2a1b-4f8a-9768-d7a4932f6f16" xsi:nil="true"/>
    <URL xmlns="http://schemas.microsoft.com/sharepoint/v3">
      <Url xsi:nil="true"/>
      <Description xsi:nil="true"/>
    </URL>
    <Meeting xmlns="b4817596-04ca-43a7-941c-57fdc3f11b77">4</Meeting>
    <DocumentID xmlns="b4817596-04ca-43a7-941c-57fdc3f11b77" xsi:nil="true"/>
    <Visible xmlns="59da1016-2a1b-4f8a-9768-d7a4932f6f16">true</Visible>
    <cz7u xmlns="29e37942-99f6-4128-95c5-28406e3689d6">2022-10-25T07:00:00+00:00</cz7u>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4F3515D1FE2D24BABF13D1247F86353" ma:contentTypeVersion="22" ma:contentTypeDescription="Create a new document." ma:contentTypeScope="" ma:versionID="a1f57e63f8dbfd30010d0f3cf69ce4d2">
  <xsd:schema xmlns:xsd="http://www.w3.org/2001/XMLSchema" xmlns:xs="http://www.w3.org/2001/XMLSchema" xmlns:p="http://schemas.microsoft.com/office/2006/metadata/properties" xmlns:ns1="http://schemas.microsoft.com/sharepoint/v3" xmlns:ns2="59da1016-2a1b-4f8a-9768-d7a4932f6f16" xmlns:ns3="b4817596-04ca-43a7-941c-57fdc3f11b77" xmlns:ns4="29e37942-99f6-4128-95c5-28406e3689d6" targetNamespace="http://schemas.microsoft.com/office/2006/metadata/properties" ma:root="true" ma:fieldsID="a4d34e3a9df7f82d4aa815e483abdb4f" ns1:_="" ns2:_="" ns3:_="" ns4:_="">
    <xsd:import namespace="http://schemas.microsoft.com/sharepoint/v3"/>
    <xsd:import namespace="59da1016-2a1b-4f8a-9768-d7a4932f6f16"/>
    <xsd:import namespace="b4817596-04ca-43a7-941c-57fdc3f11b77"/>
    <xsd:import namespace="29e37942-99f6-4128-95c5-28406e3689d6"/>
    <xsd:element name="properties">
      <xsd:complexType>
        <xsd:sequence>
          <xsd:element name="documentManagement">
            <xsd:complexType>
              <xsd:all>
                <xsd:element ref="ns2:IACategory" minOccurs="0"/>
                <xsd:element ref="ns2:IATopic" minOccurs="0"/>
                <xsd:element ref="ns2:IASubtopic" minOccurs="0"/>
                <xsd:element ref="ns2:DocumentExpirationDate" minOccurs="0"/>
                <xsd:element ref="ns3:Meta_x0020_Description" minOccurs="0"/>
                <xsd:element ref="ns3:Meta_x0020_Keywords" minOccurs="0"/>
                <xsd:element ref="ns1:URL" minOccurs="0"/>
                <xsd:element ref="ns3:DocumentID" minOccurs="0"/>
                <xsd:element ref="ns3:Position" minOccurs="0"/>
                <xsd:element ref="ns2:Visible" minOccurs="0"/>
                <xsd:element ref="ns2:SharedWithUsers" minOccurs="0"/>
                <xsd:element ref="ns3:Meeting" minOccurs="0"/>
                <xsd:element ref="ns3:Meeting_x003a_Meeting_x0020_Lookup_x0020_Reference" minOccurs="0"/>
                <xsd:element ref="ns3:Language" minOccurs="0"/>
                <xsd:element ref="ns4:cz7u"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8" nillable="true" ma:displayName="URL" ma:format="Hyperlink" ma:internalName="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da1016-2a1b-4f8a-9768-d7a4932f6f16" elementFormDefault="qualified">
    <xsd:import namespace="http://schemas.microsoft.com/office/2006/documentManagement/types"/>
    <xsd:import namespace="http://schemas.microsoft.com/office/infopath/2007/PartnerControls"/>
    <xsd:element name="IACategory" ma:index="2" nillable="true" ma:displayName="IA Category" ma:format="Dropdown" ma:internalName="IACategory" ma:readOnly="false">
      <xsd:simpleType>
        <xsd:restriction base="dms:Choice">
          <xsd:enumeration value="About OHA"/>
          <xsd:enumeration value="Programs and Services"/>
          <xsd:enumeration value="Oregon Health Plan"/>
          <xsd:enumeration value="Health System Reform"/>
          <xsd:enumeration value="Licenses and Certificates"/>
          <xsd:enumeration value="Public Health"/>
        </xsd:restriction>
      </xsd:simpleType>
    </xsd:element>
    <xsd:element name="IATopic" ma:index="3" nillable="true" ma:displayName="IA Topic" ma:format="Dropdown" ma:internalName="IATopic" ma:readOnly="false">
      <xsd:simpleType>
        <xsd:restriction base="dms:Choice">
          <xsd:enumeration value="About OHA - Agency Communications"/>
          <xsd:enumeration value="About OHA - Budget"/>
          <xsd:enumeration value="About OHA - Contacts"/>
          <xsd:enumeration value="About OHA - Grants &amp; Contracts"/>
          <xsd:enumeration value="About OHA - Jobs &amp; Employment"/>
          <xsd:enumeration value="About OHA - Organization"/>
          <xsd:enumeration value="About OHA - Policies"/>
          <xsd:enumeration value="About OHA - Public Meetings"/>
          <xsd:enumeration value="About OHA - Public Records"/>
          <xsd:enumeration value="About OHA - Questions &amp; Comments"/>
          <xsd:enumeration value="About OHA - Reports &amp; Data"/>
          <xsd:enumeration value="About OHA - Rulemaking"/>
          <xsd:enumeration value="Programs and Services - Behavioral Health"/>
          <xsd:enumeration value="Programs and Services - Contacts"/>
          <xsd:enumeration value="Programs and Services - Coordinated Care"/>
          <xsd:enumeration value="Programs and Services - Disease"/>
          <xsd:enumeration value="Programs and Services - Environment"/>
          <xsd:enumeration value="Programs and Services - Health Resources"/>
          <xsd:enumeration value="Programs and Services - OEBB"/>
          <xsd:enumeration value="Programs and Services - Oregon Health Plan"/>
          <xsd:enumeration value="Programs and Services - Oregon State Hospital"/>
          <xsd:enumeration value="Programs and Services - PEBB"/>
          <xsd:enumeration value="Programs and Services - Pharmacy"/>
          <xsd:enumeration value="Programs and Services - Prevention"/>
          <xsd:enumeration value="Programs and Services - Safety"/>
          <xsd:enumeration value="Oregon Health Plan - Agency Communications"/>
          <xsd:enumeration value="Oregon Health Plan - Benefits"/>
          <xsd:enumeration value="Oregon Health Plan - Contacts"/>
          <xsd:enumeration value="Oregon Health Plan - Coordinated Care"/>
          <xsd:enumeration value="Oregon Health Plan - Grants &amp; Contracts"/>
          <xsd:enumeration value="Oregon Health Plan - Health Resources"/>
          <xsd:enumeration value="Oregon Health Plan - Policies"/>
          <xsd:enumeration value="Oregon Health Plan - Providers and Partners"/>
          <xsd:enumeration value="Oregon Health Plan - Public Meetings"/>
          <xsd:enumeration value="Oregon Health Plan - Questions &amp; Comments"/>
          <xsd:enumeration value="Oregon Health Plan - Rule Making"/>
          <xsd:enumeration value="Health System Reform - Agency Communications"/>
          <xsd:enumeration value="Health System Reform - Coordinated Care"/>
          <xsd:enumeration value="Health System Reform - Public Meetings"/>
          <xsd:enumeration value="Health System Reform - Questions &amp; Comments"/>
          <xsd:enumeration value="Health System Reform - Reports &amp; Data"/>
          <xsd:enumeration value="Licenses and Certificates - Certificates"/>
          <xsd:enumeration value="Licenses and Certificates - Contacts"/>
          <xsd:enumeration value="Licenses and Certificates - Licenses"/>
          <xsd:enumeration value="Licenses and Certificates - Vital Records"/>
          <xsd:enumeration value="Public Health - Agency Communications"/>
          <xsd:enumeration value="Public Health - Contacts"/>
          <xsd:enumeration value="Public Health - Disease"/>
          <xsd:enumeration value="Public Health - Environment"/>
          <xsd:enumeration value="Public Health - Health Resources"/>
          <xsd:enumeration value="Public Health - Questions &amp; Comments"/>
          <xsd:enumeration value="Public Health - Prevention"/>
          <xsd:enumeration value="Public Health - Providers and Partners"/>
          <xsd:enumeration value="Public Health - Reports &amp; Data"/>
          <xsd:enumeration value="Public Health - Safety"/>
          <xsd:enumeration value="Public Health - Vital Records"/>
        </xsd:restriction>
      </xsd:simpleType>
    </xsd:element>
    <xsd:element name="IASubtopic" ma:index="4" nillable="true" ma:displayName="IA Subtopic" ma:format="Dropdown" ma:internalName="IASubtopic" ma:readOnly="false">
      <xsd:simpleType>
        <xsd:restriction base="dms:Choice">
          <xsd:enumeration value="Addiction Services - Alcohol"/>
          <xsd:enumeration value="Addiction Services - Drug"/>
          <xsd:enumeration value="Addiction Services - Gambling"/>
          <xsd:enumeration value="Addiction Services - Tobacco"/>
          <xsd:enumeration value="Applications"/>
          <xsd:enumeration value="Benefits - Health Plans"/>
          <xsd:enumeration value="Benefits - OEBB"/>
          <xsd:enumeration value="Benefits - OHP"/>
          <xsd:enumeration value="Benefits - PEBB"/>
          <xsd:enumeration value="Benefits - Retirement"/>
          <xsd:enumeration value="Budget - Agency Summary"/>
          <xsd:enumeration value="Budget - Agency Request (ARB)"/>
          <xsd:enumeration value="Budget - Governors Budget"/>
          <xsd:enumeration value="Budget - Infrastructure"/>
          <xsd:enumeration value="Budget - Legislatively Adopted (LAB)"/>
          <xsd:enumeration value="Budget - Legislative action"/>
          <xsd:enumeration value="Budget - Overview"/>
          <xsd:enumeration value="Budget - Policy Option Package (POP)"/>
          <xsd:enumeration value="Budget - Priorities"/>
          <xsd:enumeration value="Budget - Program"/>
          <xsd:enumeration value="Budget - Reduction"/>
          <xsd:enumeration value="Budget - Strategic funding proposal"/>
          <xsd:enumeration value="Budget - Special report"/>
          <xsd:enumeration value="Budget - Stakeholder meeting"/>
          <xsd:enumeration value="CCO - Contact"/>
          <xsd:enumeration value="CCO - Audited Financial Statement"/>
          <xsd:enumeration value="CCO - Interim Financial Statement"/>
          <xsd:enumeration value="CCO - Internal Financial Statement"/>
          <xsd:enumeration value="Clean Air"/>
          <xsd:enumeration value="Clean Water"/>
          <xsd:enumeration value="Clinics"/>
          <xsd:enumeration value="Commissions"/>
          <xsd:enumeration value="Committee Members"/>
          <xsd:enumeration value="Committees"/>
          <xsd:enumeration value="Crisis Services"/>
          <xsd:enumeration value="Drug Addiction Services"/>
          <xsd:enumeration value="Electronic Health Care Records (EHR)"/>
          <xsd:enumeration value="Emergency Preparedness"/>
          <xsd:enumeration value="Environmental Pollution"/>
          <xsd:enumeration value="Featured Content"/>
          <xsd:enumeration value="Fees"/>
          <xsd:enumeration value="Health Services - Primary Care Home"/>
          <xsd:enumeration value="Health Services - Prioritized list"/>
          <xsd:enumeration value="ICD-10"/>
          <xsd:enumeration value="Immunizations"/>
          <xsd:enumeration value="Legislation - Bills"/>
          <xsd:enumeration value="Legislation - Contact"/>
          <xsd:enumeration value="Legislation - Highlights"/>
          <xsd:enumeration value="Legislation - Session Summary"/>
          <xsd:enumeration value="Materials - Commission"/>
          <xsd:enumeration value="Materials - Committee"/>
          <xsd:enumeration value="Materials - Coverage Guidance"/>
          <xsd:enumeration value="Materials - Evidence-based Guidelines"/>
          <xsd:enumeration value="Materials - Health care plan details"/>
          <xsd:enumeration value="Materials - Health care plan overview"/>
          <xsd:enumeration value="Materials - Meeting Document"/>
          <xsd:enumeration value="Materials - Meeting Recording"/>
          <xsd:enumeration value="Materials - Meeting Schedule"/>
          <xsd:enumeration value="Materials - Open Enrollment"/>
          <xsd:enumeration value="Materials - Training"/>
          <xsd:enumeration value="Materials - Webinar"/>
          <xsd:enumeration value="Materials - Workgroup"/>
          <xsd:enumeration value="Medical Marijuana (OMMP)"/>
          <xsd:enumeration value="Medical Services"/>
          <xsd:enumeration value="Meeting Document"/>
          <xsd:enumeration value="Meeting Schedule"/>
          <xsd:enumeration value="Mental Health Services"/>
          <xsd:enumeration value="Metrics - Behavioral Health"/>
          <xsd:enumeration value="Metrics - CCO"/>
          <xsd:enumeration value="Metrics - Demographics"/>
          <xsd:enumeration value="Metrics - Hospital Performance"/>
          <xsd:enumeration value="Metrics - Incentive"/>
          <xsd:enumeration value="Metrics - Measures and Outcomes Tracking (MOTS)"/>
          <xsd:enumeration value="Metrics - ONE Eligibility system"/>
          <xsd:enumeration value="Metrics - Prevention"/>
          <xsd:enumeration value="Metrics - Rural health"/>
          <xsd:enumeration value="Metrics - State-Wide"/>
          <xsd:enumeration value="News Letter"/>
          <xsd:enumeration value="News Release"/>
          <xsd:enumeration value="OHP - Medicaid Waiver"/>
          <xsd:enumeration value="OHP - Provider Announcement"/>
          <xsd:enumeration value="OHP - Provider Rates"/>
          <xsd:enumeration value="Preferred Drug List"/>
          <xsd:enumeration value="Prescription Drugs - Monitoring"/>
          <xsd:enumeration value="Prescription Drugs - Preferred List"/>
          <xsd:enumeration value="Prescription Drugs - Subsidy"/>
          <xsd:enumeration value="Prescription Drugs Subsidy"/>
          <xsd:enumeration value="Technical Assistance"/>
          <xsd:enumeration value="Training"/>
          <xsd:enumeration value="Vital Statistics - Birth Certificate"/>
          <xsd:enumeration value="Vital Statistics - Certificate Death"/>
          <xsd:enumeration value="Vital Statistics - Data Use Requests"/>
          <xsd:enumeration value="Vital Statistics - Divorce Data"/>
          <xsd:enumeration value="Vital Statistics - Domestic Partnership Data"/>
          <xsd:enumeration value="Vital Statistics - Fetal Death Data"/>
          <xsd:enumeration value="Vital Statistics - Marriage Data"/>
          <xsd:enumeration value="Vital Statistics - Teen Pregnancy Data"/>
          <xsd:enumeration value="Wellness - Exercise"/>
          <xsd:enumeration value="Wellness - HEM"/>
          <xsd:enumeration value="Wellness - Intervention"/>
          <xsd:enumeration value="Wellness - Pain Management"/>
          <xsd:enumeration value="Wellness - Reproductive Health"/>
          <xsd:enumeration value="Wellness - Stress Relief"/>
        </xsd:restriction>
      </xsd:simpleType>
    </xsd:element>
    <xsd:element name="DocumentExpirationDate" ma:index="5" nillable="true" ma:displayName="Document Expiration Date" ma:format="DateOnly" ma:internalName="DocumentExpirationDate" ma:readOnly="false">
      <xsd:simpleType>
        <xsd:restriction base="dms:DateTime"/>
      </xsd:simpleType>
    </xsd:element>
    <xsd:element name="Visible" ma:index="17" nillable="true" ma:displayName="Visible" ma:default="1" ma:description="Refresh Documents? Click Save ↓" ma:internalName="Visible" ma:readOnly="fals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4817596-04ca-43a7-941c-57fdc3f11b77" elementFormDefault="qualified">
    <xsd:import namespace="http://schemas.microsoft.com/office/2006/documentManagement/types"/>
    <xsd:import namespace="http://schemas.microsoft.com/office/infopath/2007/PartnerControls"/>
    <xsd:element name="Meta_x0020_Description" ma:index="6" nillable="true" ma:displayName="Meta Description" ma:internalName="Meta_x0020_Description" ma:readOnly="false">
      <xsd:simpleType>
        <xsd:restriction base="dms:Text"/>
      </xsd:simpleType>
    </xsd:element>
    <xsd:element name="Meta_x0020_Keywords" ma:index="7" nillable="true" ma:displayName="Meta Keywords" ma:internalName="Meta_x0020_Keywords" ma:readOnly="false">
      <xsd:simpleType>
        <xsd:restriction base="dms:Text"/>
      </xsd:simpleType>
    </xsd:element>
    <xsd:element name="DocumentID" ma:index="15" nillable="true" ma:displayName="DocumentID" ma:description="MeetingLibrary workflow" ma:internalName="DocumentID" ma:readOnly="false">
      <xsd:simpleType>
        <xsd:restriction base="dms:Text">
          <xsd:maxLength value="255"/>
        </xsd:restriction>
      </xsd:simpleType>
    </xsd:element>
    <xsd:element name="Position" ma:index="16" nillable="true" ma:displayName="Position" ma:description="Set unique document Position #s for each Meeting&#10;(e.g. Do not set two #3 positions for a meeting)" ma:format="Dropdown" ma:internalName="Position" ma:readOnly="false">
      <xsd:simpleType>
        <xsd:restriction base="dms:Choice">
          <xsd:enumeration value="01"/>
          <xsd:enumeration value="02"/>
          <xsd:enumeration value="03"/>
          <xsd:enumeration value="04"/>
          <xsd:enumeration value="05"/>
          <xsd:enumeration value="06"/>
          <xsd:enumeration value="07"/>
          <xsd:enumeration value="08"/>
          <xsd:enumeration value="09"/>
          <xsd:enumeration value="10"/>
        </xsd:restriction>
      </xsd:simpleType>
    </xsd:element>
    <xsd:element name="Meeting" ma:index="19" nillable="true" ma:displayName="Meeting" ma:list="{62291a25-5175-4717-8a8b-2dea5bba6694}" ma:internalName="Meeting" ma:showField="Meeting_x0020_Lookup_x0020_Refer">
      <xsd:simpleType>
        <xsd:restriction base="dms:Lookup"/>
      </xsd:simpleType>
    </xsd:element>
    <xsd:element name="Meeting_x003a_Meeting_x0020_Lookup_x0020_Reference" ma:index="20" nillable="true" ma:displayName="Meeting:Meeting Lookup Reference" ma:list="{62291a25-5175-4717-8a8b-2dea5bba6694}" ma:internalName="Meeting_x003a_Meeting_x0020_Lookup_x0020_Reference" ma:readOnly="true" ma:showField="Meeting_x0020_Lookup_x0020_Refer" ma:web="59da1016-2a1b-4f8a-9768-d7a4932f6f16">
      <xsd:simpleType>
        <xsd:restriction base="dms:Lookup"/>
      </xsd:simpleType>
    </xsd:element>
    <xsd:element name="Language" ma:index="21" nillable="true" ma:displayName="Language" ma:format="Dropdown" ma:internalName="Language">
      <xsd:simpleType>
        <xsd:restriction base="dms:Choice">
          <xsd:enumeration value="English"/>
          <xsd:enumeration value="Spanish"/>
          <xsd:enumeration value="Traditional Chinese"/>
          <xsd:enumeration value="Simplified Chinese"/>
          <xsd:enumeration value="Hmong"/>
          <xsd:enumeration value="Marshallese"/>
          <xsd:enumeration value="Portuguese"/>
          <xsd:enumeration value="Somali"/>
          <xsd:enumeration value="Vietnamese"/>
        </xsd:restriction>
      </xsd:simpleType>
    </xsd:element>
  </xsd:schema>
  <xsd:schema xmlns:xsd="http://www.w3.org/2001/XMLSchema" xmlns:xs="http://www.w3.org/2001/XMLSchema" xmlns:dms="http://schemas.microsoft.com/office/2006/documentManagement/types" xmlns:pc="http://schemas.microsoft.com/office/infopath/2007/PartnerControls" targetNamespace="29e37942-99f6-4128-95c5-28406e3689d6" elementFormDefault="qualified">
    <xsd:import namespace="http://schemas.microsoft.com/office/2006/documentManagement/types"/>
    <xsd:import namespace="http://schemas.microsoft.com/office/infopath/2007/PartnerControls"/>
    <xsd:element name="cz7u" ma:index="22" nillable="true" ma:displayName="Date" ma:format="DateOnly" ma:internalName="cz7u">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FF126E-9C20-42C2-8E6E-9058709FD9A8}">
  <ds:schemaRefs>
    <ds:schemaRef ds:uri="http://schemas.microsoft.com/sharepoint/v3/contenttype/forms"/>
  </ds:schemaRefs>
</ds:datastoreItem>
</file>

<file path=customXml/itemProps2.xml><?xml version="1.0" encoding="utf-8"?>
<ds:datastoreItem xmlns:ds="http://schemas.openxmlformats.org/officeDocument/2006/customXml" ds:itemID="{4E32BB71-6825-48E5-B4F6-E36F5D501A2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5942929-8FBA-48AC-9A6D-28E7CEBA2F85}"/>
</file>

<file path=docProps/app.xml><?xml version="1.0" encoding="utf-8"?>
<Properties xmlns="http://schemas.openxmlformats.org/officeDocument/2006/extended-properties" xmlns:vt="http://schemas.openxmlformats.org/officeDocument/2006/docPropsVTypes">
  <Template>HPA PPT</Template>
  <TotalTime>0</TotalTime>
  <Words>4640</Words>
  <Application>Microsoft Office PowerPoint</Application>
  <PresentationFormat>Widescreen</PresentationFormat>
  <Paragraphs>416</Paragraphs>
  <Slides>51</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51</vt:i4>
      </vt:variant>
    </vt:vector>
  </HeadingPairs>
  <TitlesOfParts>
    <vt:vector size="57" baseType="lpstr">
      <vt:lpstr>Arial</vt:lpstr>
      <vt:lpstr>Arial Narrow</vt:lpstr>
      <vt:lpstr>Calibri</vt:lpstr>
      <vt:lpstr>Times</vt:lpstr>
      <vt:lpstr>Wingdings</vt:lpstr>
      <vt:lpstr>HPA PPT</vt:lpstr>
      <vt:lpstr>Comité Asesor de Asignación de Recursos de Oregon</vt:lpstr>
      <vt:lpstr>Este contenido puede resultarle difícil</vt:lpstr>
      <vt:lpstr>Objetivo</vt:lpstr>
      <vt:lpstr>Programa</vt:lpstr>
      <vt:lpstr>Pregunta de apertura</vt:lpstr>
      <vt:lpstr>Reflexiones: reunión de septiembre</vt:lpstr>
      <vt:lpstr>Herramientas de predicción e inequidades sanitarias</vt:lpstr>
      <vt:lpstr>Herramientas de predicción (continuación)</vt:lpstr>
      <vt:lpstr>Participación en parejas</vt:lpstr>
      <vt:lpstr>PowerPoint Presentation</vt:lpstr>
      <vt:lpstr>Resumen: introducción a los conceptos de priorización</vt:lpstr>
      <vt:lpstr>PowerPoint Presentation</vt:lpstr>
      <vt:lpstr>Guía de atención en caso de crisis: recursos que salvan vidas</vt:lpstr>
      <vt:lpstr>Capacidad de crisis dentro de una continuidad</vt:lpstr>
      <vt:lpstr>Entornos y recursos que salvan vidas: ejemplos</vt:lpstr>
      <vt:lpstr>Guía de atención en caso de crisis: nuestro enfoque</vt:lpstr>
      <vt:lpstr>PowerPoint Presentation</vt:lpstr>
      <vt:lpstr>Definición médica de priorización</vt:lpstr>
      <vt:lpstr>Priorización en las pautas de atención en caso de crisis</vt:lpstr>
      <vt:lpstr>Herramientas de priorización: propiedades ideales</vt:lpstr>
      <vt:lpstr>Herramientas de priorización: estado actual</vt:lpstr>
      <vt:lpstr>Preocupaciones con los protocolos de priorización existentes</vt:lpstr>
      <vt:lpstr>Más preocupaciones sobre la equidad</vt:lpstr>
      <vt:lpstr>Preocupaciones adicionales: protocolos de priorización</vt:lpstr>
      <vt:lpstr>PowerPoint Presentation</vt:lpstr>
      <vt:lpstr>PowerPoint Presentation</vt:lpstr>
      <vt:lpstr>Enfoques para la priorización de atención en casos de crisis</vt:lpstr>
      <vt:lpstr>Supervivencia</vt:lpstr>
      <vt:lpstr>Herramienta de evaluación de fallo orgánico secuencial modificada (mSOFA)</vt:lpstr>
      <vt:lpstr>Preocupaciones con las herramientas SOFA y SOFA modificadas (mSOFA)</vt:lpstr>
      <vt:lpstr>Posible impacto de SOFA en las disparidades raciales</vt:lpstr>
      <vt:lpstr>Hallazgos:  Estudio de cohorte retrospectivo de pacientes hospitalizados con COVID-19 y los puntajes SOFA</vt:lpstr>
      <vt:lpstr>Justicia sanitaria</vt:lpstr>
      <vt:lpstr>Consideraciones para los protocolos de priorización</vt:lpstr>
      <vt:lpstr>Priorización por exposición (u ocupación)</vt:lpstr>
      <vt:lpstr>Asignación aleatoria</vt:lpstr>
      <vt:lpstr>Combinación</vt:lpstr>
      <vt:lpstr>Pautas provisionales de atención en caso de crisis de Oregon</vt:lpstr>
      <vt:lpstr>PowerPoint Presentation</vt:lpstr>
      <vt:lpstr>Equidad sanitaria</vt:lpstr>
      <vt:lpstr>Nuestro camino a seguir</vt:lpstr>
      <vt:lpstr>Nuestro trabajo</vt:lpstr>
      <vt:lpstr>Preguntas para el debate</vt:lpstr>
      <vt:lpstr>PowerPoint Presentation</vt:lpstr>
      <vt:lpstr>Reflexiones</vt:lpstr>
      <vt:lpstr>Trabajo por hacer</vt:lpstr>
      <vt:lpstr>PowerPoint Presentation</vt:lpstr>
      <vt:lpstr>Herramienta provisional de atención de crisis de Oregon</vt:lpstr>
      <vt:lpstr>Herramienta provisional de atención de crisis de Oregon (continuación)</vt:lpstr>
      <vt:lpstr>Herramienta provisional de atención de crisis de Oregon (continuación n.° 2)</vt:lpstr>
      <vt:lpstr>Proceso de resolución de igualdad de prioridad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ORAAC October 25, 2022 Spanish Presentation</dc:title>
  <dc:creator>Ruqaiijah Yearby</dc:creator>
  <cp:lastModifiedBy>Vine Sasha</cp:lastModifiedBy>
  <cp:revision>111</cp:revision>
  <dcterms:created xsi:type="dcterms:W3CDTF">2022-08-14T19:10:10Z</dcterms:created>
  <dcterms:modified xsi:type="dcterms:W3CDTF">2022-10-19T18:26:41Z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0x010100A4F3515D1FE2D24BABF13D1247F86353</vt:lpwstr>
  </property>
  <property fmtid="{D5CDD505-2E9C-101B-9397-08002B2CF9AE}" pid="3" name="MediaServiceImageTags">
    <vt:lpwstr/>
  </property>
</Properties>
</file>